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Override PartName="/ppt/slides/slide87.xml" ContentType="application/vnd.openxmlformats-officedocument.presentationml.slide+xml"/>
  <Default Extension="bin" ContentType="application/vnd.openxmlformats-officedocument.presentationml.printerSettings"/>
  <Override PartName="/ppt/slides/slide92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slides/slide98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84.xml" ContentType="application/vnd.openxmlformats-officedocument.presentationml.slide+xml"/>
  <Override PartName="/ppt/slides/slide7.xml" ContentType="application/vnd.openxmlformats-officedocument.presentationml.slide+xml"/>
  <Override PartName="/ppt/slides/slide46.xml" ContentType="application/vnd.openxmlformats-officedocument.presentationml.slide+xml"/>
  <Default Extension="tiff" ContentType="image/tiff"/>
  <Override PartName="/ppt/notesSlides/notesSlide8.xml" ContentType="application/vnd.openxmlformats-officedocument.presentationml.notesSlide+xml"/>
  <Default Extension="gif" ContentType="image/gif"/>
  <Override PartName="/ppt/slides/slide70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15.xml" ContentType="application/vnd.openxmlformats-officedocument.presentationml.slide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72.xml" ContentType="application/vnd.openxmlformats-officedocument.presentationml.slide+xml"/>
  <Override PartName="/ppt/slides/slide69.xml" ContentType="application/vnd.openxmlformats-officedocument.presentationml.slide+xml"/>
  <Override PartName="/ppt/slides/slide8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s/slide93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81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slides/slide99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12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slides/slide8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71.xml" ContentType="application/vnd.openxmlformats-officedocument.presentationml.slide+xml"/>
  <Override PartName="/ppt/slides/slide90.xml" ContentType="application/vnd.openxmlformats-officedocument.presentationml.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slides/slide94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96.xml" ContentType="application/vnd.openxmlformats-officedocument.presentationml.slide+xml"/>
  <Override PartName="/ppt/slides/slide82.xml" ContentType="application/vnd.openxmlformats-officedocument.presentationml.slide+xml"/>
  <Override PartName="/ppt/slides/slide63.xml" ContentType="application/vnd.openxmlformats-officedocument.presentationml.slide+xml"/>
  <Override PartName="/ppt/theme/theme3.xml" ContentType="application/vnd.openxmlformats-officedocument.theme+xml"/>
  <Override PartName="/ppt/notesSlides/notesSlide20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slides/slide86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docProps/app.xml" ContentType="application/vnd.openxmlformats-officedocument.extended-properties+xml"/>
  <Override PartName="/ppt/notesSlides/notesSlide12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slides/slide95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9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slides/slide83.xml" ContentType="application/vnd.openxmlformats-officedocument.presentationml.slide+xml"/>
  <Override PartName="/ppt/slides/slide6.xml" ContentType="application/vnd.openxmlformats-officedocument.presentationml.slide+xml"/>
  <Override PartName="/ppt/notesSlides/notesSlide2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ldMasterIdLst>
    <p:sldMasterId id="2147483712" r:id="rId1"/>
  </p:sldMasterIdLst>
  <p:notesMasterIdLst>
    <p:notesMasterId r:id="rId101"/>
  </p:notesMasterIdLst>
  <p:handoutMasterIdLst>
    <p:handoutMasterId r:id="rId10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351" r:id="rId39"/>
    <p:sldId id="293" r:id="rId40"/>
    <p:sldId id="352" r:id="rId41"/>
    <p:sldId id="294" r:id="rId42"/>
    <p:sldId id="353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4" r:id="rId99"/>
    <p:sldId id="350" r:id="rId100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6" scaleToFitPaper="1" frameSlides="1"/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93" d="100"/>
          <a:sy n="93" d="100"/>
        </p:scale>
        <p:origin x="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notesMaster" Target="notesMasters/notesMaster1.xml"/><Relationship Id="rId102" Type="http://schemas.openxmlformats.org/officeDocument/2006/relationships/handoutMaster" Target="handoutMasters/handoutMaster1.xml"/><Relationship Id="rId103" Type="http://schemas.openxmlformats.org/officeDocument/2006/relationships/printerSettings" Target="printerSettings/printerSettings1.bin"/><Relationship Id="rId104" Type="http://schemas.openxmlformats.org/officeDocument/2006/relationships/presProps" Target="presProps.xml"/><Relationship Id="rId105" Type="http://schemas.openxmlformats.org/officeDocument/2006/relationships/viewProps" Target="viewProps.xml"/><Relationship Id="rId106" Type="http://schemas.openxmlformats.org/officeDocument/2006/relationships/theme" Target="theme/theme1.xml"/><Relationship Id="rId10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18530-3FED-1D48-85FD-227E2044C133}" type="datetimeFigureOut">
              <a:rPr lang="en-GB" smtClean="0"/>
              <a:pPr/>
              <a:t>11/9/17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63BA8A-35BB-D14E-9F6B-ED76E8BBB754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Medulla: breathing and HR</a:t>
            </a:r>
          </a:p>
          <a:p>
            <a:r>
              <a:t>Pons: sensory analysis, maintenance of posture and movement</a:t>
            </a:r>
          </a:p>
          <a:p>
            <a:r>
              <a:t>Midbrain: regulation of motor function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2" name="Shape 3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Absorption</a:t>
            </a:r>
            <a:r>
              <a:rPr b="0"/>
              <a:t> – enteral – via gut</a:t>
            </a:r>
          </a:p>
          <a:p>
            <a:r>
              <a:t>Paraenteral – from sites other than gut –IM/Sc/IV etc</a:t>
            </a:r>
          </a:p>
          <a:p>
            <a:r>
              <a:t>Drug absorption – effected by the form of drug (coating), solubility of the drug, and rate of blood flow at the site of administration</a:t>
            </a:r>
          </a:p>
          <a:p>
            <a:pPr>
              <a:defRPr b="1"/>
            </a:pPr>
            <a:r>
              <a:t>Distribution</a:t>
            </a:r>
            <a:r>
              <a:rPr b="0"/>
              <a:t> – spread across lipid, protein and water compartments- ‘free’ non bound fraction pharmacologically active</a:t>
            </a:r>
          </a:p>
          <a:p>
            <a:pPr>
              <a:defRPr b="1"/>
            </a:pPr>
            <a:r>
              <a:t>Metabolism</a:t>
            </a:r>
            <a:r>
              <a:rPr b="0"/>
              <a:t> – first step is oxidation then conjugation (phase I- II- making it water soluble) and metabolism can occur in other areas too – skin/kidneys/GI/lungs etc</a:t>
            </a:r>
          </a:p>
          <a:p>
            <a:pPr>
              <a:defRPr b="1"/>
            </a:pPr>
            <a:r>
              <a:t>Elimination</a:t>
            </a:r>
            <a:r>
              <a:rPr b="0"/>
              <a:t> – exclusion from the body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How</a:t>
            </a:r>
            <a:r>
              <a:rPr lang="en-GB" baseline="0" dirty="0" smtClean="0"/>
              <a:t> much </a:t>
            </a:r>
            <a:r>
              <a:rPr lang="en-GB" baseline="0" dirty="0" err="1" smtClean="0"/>
              <a:t>wil</a:t>
            </a:r>
            <a:r>
              <a:rPr lang="en-GB" baseline="0" dirty="0" smtClean="0"/>
              <a:t> stay in blood </a:t>
            </a:r>
            <a:r>
              <a:rPr lang="en-GB" baseline="0" dirty="0" err="1" smtClean="0"/>
              <a:t>vs</a:t>
            </a:r>
            <a:r>
              <a:rPr lang="en-GB" baseline="0" dirty="0" smtClean="0"/>
              <a:t> how much will distribute in tissues (i.e. be active)</a:t>
            </a:r>
          </a:p>
          <a:p>
            <a:r>
              <a:rPr lang="en-GB" baseline="0" dirty="0" err="1" smtClean="0"/>
              <a:t>Paracetamol</a:t>
            </a:r>
            <a:r>
              <a:rPr lang="en-GB" baseline="0" dirty="0" smtClean="0"/>
              <a:t> = 20mg/l fro headache Rx and </a:t>
            </a:r>
            <a:r>
              <a:rPr lang="en-GB" baseline="0" dirty="0" err="1" smtClean="0"/>
              <a:t>Vd</a:t>
            </a:r>
            <a:r>
              <a:rPr lang="en-GB" baseline="0" dirty="0" smtClean="0"/>
              <a:t> = 50 litres</a:t>
            </a:r>
          </a:p>
          <a:p>
            <a:r>
              <a:rPr lang="en-GB" baseline="0" dirty="0" smtClean="0"/>
              <a:t>How much do we need? </a:t>
            </a: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9" name="Shape 3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Drugs bound by</a:t>
            </a:r>
          </a:p>
          <a:p>
            <a:r>
              <a:t>1. enzymes, 2. membrane carriers, 3. Ion channels, 4. Receptors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Affinity = the strength of the association between</a:t>
            </a:r>
            <a:r>
              <a:rPr lang="en-GB" baseline="0" dirty="0" smtClean="0"/>
              <a:t> the receptor and the binding site of the receptor. The</a:t>
            </a:r>
            <a:r>
              <a:rPr lang="en-GB" dirty="0" smtClean="0"/>
              <a:t> closer the fit the stronger the response</a:t>
            </a:r>
            <a:endParaRPr lang="en-GB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7" name="Shape 4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Reversible or irreversible changes</a:t>
            </a:r>
          </a:p>
          <a:p>
            <a:r>
              <a:t>Upregulation (incr no. of rcs in the absence of agonists)/downregulation responsible for drug desensitisation (tolerance)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8" name="Shape 4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Differences relate to MOA – typical D2 blockade &amp; atypical = variety/ D4</a:t>
            </a:r>
          </a:p>
          <a:p>
            <a:r>
              <a:t>Typical – eg. haloperidol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4" name="Shape 4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Sit tight, increase dose, augment, clozapine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4" name="Shape 4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First generation antipsychotics</a:t>
            </a:r>
          </a:p>
          <a:p>
            <a:r>
              <a:t>*non clozapine</a:t>
            </a:r>
          </a:p>
          <a:p>
            <a:r>
              <a:t>*Vs FGA – Risp, olz, amisulpiride thought to be more efficacious</a:t>
            </a:r>
          </a:p>
          <a:p>
            <a:r>
              <a:t>FGAs reserved for 2</a:t>
            </a:r>
            <a:r>
              <a:rPr baseline="30000"/>
              <a:t>nd</a:t>
            </a:r>
            <a:r>
              <a:t> line due to TD/ movement disorders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1" name="Shape 5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Extrapyramidal side effects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7" name="Shape 5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Alpha 2 autoreceptor inhibits – when blocked- increases the quantity of NA and 5HT</a:t>
            </a:r>
          </a:p>
          <a:p>
            <a:r>
              <a:t>More specific – the less side effects</a:t>
            </a:r>
          </a:p>
          <a:p>
            <a:r>
              <a:t>NASSA used after SSRI is unsuccessful </a:t>
            </a:r>
          </a:p>
          <a:p>
            <a:r>
              <a:t>MAO A and B – B used for dopamine in parkinsonism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Soma: contains important cellular components and is the metabolic cnetre of the neuron</a:t>
            </a:r>
          </a:p>
          <a:p>
            <a:r>
              <a:rPr dirty="0"/>
              <a:t>Dendrites: branched extensions receiving nerve signals &amp; form the postsynaptic terminal of a synapse</a:t>
            </a:r>
          </a:p>
          <a:p>
            <a:r>
              <a:rPr dirty="0"/>
              <a:t>Axon: single long fibres extending from the soma- presynaptic neuron receivning information. Myelin sheath coated.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6" name="Shape 5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Partial agonsists or full agonists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3" name="Shape 6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Anxiety = avoidance + emotional distress and autonomic change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? 2</a:t>
            </a:r>
            <a:r>
              <a:rPr lang="en-GB" baseline="30000" dirty="0" smtClean="0"/>
              <a:t>nd</a:t>
            </a:r>
            <a:r>
              <a:rPr lang="en-GB" baseline="0" dirty="0" smtClean="0"/>
              <a:t> messenger / BDNF</a:t>
            </a:r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Soma: contains important cellular components and is the metabolic </a:t>
            </a:r>
            <a:r>
              <a:rPr lang="en-US" dirty="0" err="1" smtClean="0"/>
              <a:t>cnetre</a:t>
            </a:r>
            <a:r>
              <a:rPr lang="en-US" dirty="0" smtClean="0"/>
              <a:t> of the neuron</a:t>
            </a:r>
          </a:p>
          <a:p>
            <a:r>
              <a:rPr lang="en-US" dirty="0" smtClean="0"/>
              <a:t>Dendrites: branched extensions receiving nerve signals &amp; form the postsynaptic terminal of a synapse</a:t>
            </a:r>
          </a:p>
          <a:p>
            <a:r>
              <a:rPr lang="en-US" dirty="0" smtClean="0"/>
              <a:t>Axon: single long </a:t>
            </a:r>
            <a:r>
              <a:rPr lang="en-US" dirty="0" err="1" smtClean="0"/>
              <a:t>fibres</a:t>
            </a:r>
            <a:r>
              <a:rPr lang="en-US" dirty="0" smtClean="0"/>
              <a:t> extending from the soma- </a:t>
            </a:r>
            <a:r>
              <a:rPr lang="en-US" dirty="0" err="1" smtClean="0"/>
              <a:t>presynaptic</a:t>
            </a:r>
            <a:r>
              <a:rPr lang="en-US" dirty="0" smtClean="0"/>
              <a:t> neuron </a:t>
            </a:r>
            <a:r>
              <a:rPr lang="en-US" dirty="0" err="1" smtClean="0"/>
              <a:t>receivning</a:t>
            </a:r>
            <a:r>
              <a:rPr lang="en-US" dirty="0" smtClean="0"/>
              <a:t> information. Myelin sheath </a:t>
            </a:r>
            <a:r>
              <a:rPr lang="en-US" dirty="0" err="1" smtClean="0"/>
              <a:t>coate</a:t>
            </a:r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Resting potential</a:t>
            </a:r>
          </a:p>
          <a:p>
            <a:r>
              <a:t>Action potential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NTs – endogenous chemicals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 - neuroendocrine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3" name="Shape 2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COMT: catechol-o-methyltransferase</a:t>
            </a:r>
          </a:p>
          <a:p>
            <a:r>
              <a:t>NET: NE transporter </a:t>
            </a:r>
          </a:p>
          <a:p>
            <a:r>
              <a:t>NE or NA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9" name="Shape 2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DAT – transport to outer cell to into the cell</a:t>
            </a:r>
          </a:p>
          <a:p>
            <a:r>
              <a:t>VMAT – reloading DA back to the vesicles</a:t>
            </a:r>
          </a:p>
          <a:p>
            <a:r>
              <a:t>MAO – monoamine oxidase</a:t>
            </a:r>
          </a:p>
          <a:p>
            <a:r>
              <a:t>COMT – catechol-o methyl transferase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9" name="Shape 2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It is a neuropeptide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GB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EDA1-4FB7-1B48-8EAF-11BEDEE7F51E}" type="datetimeFigureOut">
              <a:rPr lang="en-GB" smtClean="0"/>
              <a:pPr/>
              <a:t>11/9/17</a:t>
            </a:fld>
            <a:endParaRPr lang="en-GB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EDA1-4FB7-1B48-8EAF-11BEDEE7F51E}" type="datetimeFigureOut">
              <a:rPr lang="en-GB" smtClean="0"/>
              <a:pPr/>
              <a:t>11/9/17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EDA1-4FB7-1B48-8EAF-11BEDEE7F51E}" type="datetimeFigureOut">
              <a:rPr lang="en-GB" smtClean="0"/>
              <a:pPr/>
              <a:t>11/9/17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EDA1-4FB7-1B48-8EAF-11BEDEE7F51E}" type="datetimeFigureOut">
              <a:rPr lang="en-GB" smtClean="0"/>
              <a:pPr/>
              <a:t>11/9/17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EDA1-4FB7-1B48-8EAF-11BEDEE7F51E}" type="datetimeFigureOut">
              <a:rPr lang="en-GB" smtClean="0"/>
              <a:pPr/>
              <a:t>11/9/17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EDA1-4FB7-1B48-8EAF-11BEDEE7F51E}" type="datetimeFigureOut">
              <a:rPr lang="en-GB" smtClean="0"/>
              <a:pPr/>
              <a:t>11/9/17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EDA1-4FB7-1B48-8EAF-11BEDEE7F51E}" type="datetimeFigureOut">
              <a:rPr lang="en-GB" smtClean="0"/>
              <a:pPr/>
              <a:t>11/9/17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EDA1-4FB7-1B48-8EAF-11BEDEE7F51E}" type="datetimeFigureOut">
              <a:rPr lang="en-GB" smtClean="0"/>
              <a:pPr/>
              <a:t>11/9/17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EDA1-4FB7-1B48-8EAF-11BEDEE7F51E}" type="datetimeFigureOut">
              <a:rPr lang="en-GB" smtClean="0"/>
              <a:pPr/>
              <a:t>11/9/17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EDA1-4FB7-1B48-8EAF-11BEDEE7F51E}" type="datetimeFigureOut">
              <a:rPr lang="en-GB" smtClean="0"/>
              <a:pPr/>
              <a:t>11/9/17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EDA1-4FB7-1B48-8EAF-11BEDEE7F51E}" type="datetimeFigureOut">
              <a:rPr lang="en-GB" smtClean="0"/>
              <a:pPr/>
              <a:t>11/9/17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</a:lstStyle>
          <a:p>
            <a:pPr marL="0" algn="l" eaLnBrk="1" latinLnBrk="0" hangingPunct="1"/>
            <a:r>
              <a:rPr kumimoji="0" lang="en-GB" smtClean="0"/>
              <a:t>Click icon to add picture</a:t>
            </a:r>
            <a:endParaRPr kumimoji="0" lang="en-US" dirty="0"/>
          </a:p>
        </p:txBody>
      </p:sp>
      <p:sp>
        <p:nvSpPr>
          <p:cNvPr id="9" name="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GB" smtClean="0"/>
              <a:t>Click to edit Master text styles</a:t>
            </a:r>
          </a:p>
          <a:p>
            <a:pPr lvl="1" eaLnBrk="1" latinLnBrk="0" hangingPunct="1"/>
            <a:r>
              <a:rPr kumimoji="0" lang="en-GB" smtClean="0"/>
              <a:t>Second level</a:t>
            </a:r>
          </a:p>
          <a:p>
            <a:pPr lvl="2" eaLnBrk="1" latinLnBrk="0" hangingPunct="1"/>
            <a:r>
              <a:rPr kumimoji="0" lang="en-GB" smtClean="0"/>
              <a:t>Third level</a:t>
            </a:r>
          </a:p>
          <a:p>
            <a:pPr lvl="3" eaLnBrk="1" latinLnBrk="0" hangingPunct="1"/>
            <a:r>
              <a:rPr kumimoji="0" lang="en-GB" smtClean="0"/>
              <a:t>Fourth level</a:t>
            </a:r>
          </a:p>
          <a:p>
            <a:pPr lvl="4" eaLnBrk="1" latinLnBrk="0" hangingPunct="1"/>
            <a:r>
              <a:rPr kumimoji="0" lang="en-GB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</a:lstStyle>
          <a:p>
            <a:fld id="{45D9EDA1-4FB7-1B48-8EAF-11BEDEE7F51E}" type="datetimeFigureOut">
              <a:rPr lang="en-GB" smtClean="0"/>
              <a:pPr/>
              <a:t>11/9/17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n.wikipedia.org/wiki/File:Chimp_Brain_in_a_jar.jpg" TargetMode="External"/><Relationship Id="rId3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p5zFgT4aofA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uBuHcFspeA" TargetMode="External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hyperlink" Target="https://www.youtube.com/watch?v=G4r3qCkLUDQ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n.wikipedia.org/wiki/Mood_(psychology)" TargetMode="External"/><Relationship Id="rId3" Type="http://schemas.openxmlformats.org/officeDocument/2006/relationships/hyperlink" Target="https://en.wikipedia.org/wiki/Sensation_(psychology)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hyperlink" Target="https://www.youtube.com/watch?v=2uBuHcFspeA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Relationship Id="rId3" Type="http://schemas.openxmlformats.org/officeDocument/2006/relationships/hyperlink" Target="https://www.youtube.com/watch?v=ocSptPUBbuo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youtube.com/watch?v=Iggk69QMIiQ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/>
            </a:lvl1pPr>
          </a:lstStyle>
          <a:p>
            <a:r>
              <a:rPr dirty="0" smtClean="0"/>
              <a:t>Psychopharmacology</a:t>
            </a:r>
            <a:endParaRPr dirty="0"/>
          </a:p>
        </p:txBody>
      </p:sp>
      <p:sp>
        <p:nvSpPr>
          <p:cNvPr id="113" name="Subtitle 2"/>
          <p:cNvSpPr txBox="1">
            <a:spLocks noGrp="1"/>
          </p:cNvSpPr>
          <p:nvPr>
            <p:ph type="subTitle" idx="1"/>
          </p:nvPr>
        </p:nvSpPr>
        <p:spPr>
          <a:xfrm>
            <a:off x="1280160" y="4129022"/>
            <a:ext cx="7406640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Dr </a:t>
            </a:r>
            <a:r>
              <a:rPr dirty="0" smtClean="0"/>
              <a:t>J</a:t>
            </a:r>
            <a:r>
              <a:rPr lang="en-GB" dirty="0" err="1" smtClean="0"/>
              <a:t>az</a:t>
            </a:r>
            <a:r>
              <a:rPr dirty="0" smtClean="0"/>
              <a:t> </a:t>
            </a:r>
            <a:r>
              <a:rPr dirty="0"/>
              <a:t>S </a:t>
            </a:r>
            <a:r>
              <a:rPr dirty="0" smtClean="0"/>
              <a:t>Phull</a:t>
            </a:r>
            <a:endParaRPr lang="en-GB" dirty="0" smtClean="0"/>
          </a:p>
          <a:p>
            <a:endParaRPr lang="en-GB" sz="2000" dirty="0" smtClean="0"/>
          </a:p>
          <a:p>
            <a:r>
              <a:rPr lang="en-GB" sz="2000" dirty="0" smtClean="0"/>
              <a:t>Consultant Forensic Psychiatrist &amp; Clinical Director, LPFT</a:t>
            </a:r>
          </a:p>
          <a:p>
            <a:r>
              <a:rPr lang="en-GB" sz="2000" dirty="0" smtClean="0"/>
              <a:t>Hon. Senior lecturer, University of Lincoln</a:t>
            </a:r>
            <a:endParaRPr sz="2000" dirty="0"/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12"/>
          </p:nvPr>
        </p:nvSpPr>
        <p:spPr>
          <a:xfrm>
            <a:off x="8502739" y="6404292"/>
            <a:ext cx="184061" cy="269241"/>
          </a:xfrm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</a:t>
            </a:fld>
            <a:endParaRPr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sychodynamics of pharmacological treat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370331">
              <a:defRPr sz="3564"/>
            </a:lvl1pPr>
          </a:lstStyle>
          <a:p>
            <a:r>
              <a:t>Psychodynamics of pharmacological treatments</a:t>
            </a:r>
          </a:p>
        </p:txBody>
      </p:sp>
      <p:sp>
        <p:nvSpPr>
          <p:cNvPr id="149" name="Prescribing always occurs in an interpersonal context, that may alter the therapeutic relationship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92500"/>
          </a:bodyPr>
          <a:lstStyle/>
          <a:p>
            <a:pPr marL="246888" indent="-246888" defTabSz="329184">
              <a:spcBef>
                <a:spcPts val="500"/>
              </a:spcBef>
              <a:defRPr sz="2304"/>
            </a:pPr>
            <a:r>
              <a:rPr dirty="0"/>
              <a:t>Prescribing always occurs in an interpersonal context, that may alter the therapeutic relationship</a:t>
            </a:r>
          </a:p>
          <a:p>
            <a:pPr marL="246888" indent="-246888" defTabSz="329184">
              <a:spcBef>
                <a:spcPts val="500"/>
              </a:spcBef>
              <a:defRPr sz="2304"/>
            </a:pPr>
            <a:r>
              <a:rPr dirty="0"/>
              <a:t>Generic narratives: “taste of his own medicine”; sickness; therapeutic failure; “weak willed” and addictive therapy</a:t>
            </a:r>
          </a:p>
          <a:p>
            <a:pPr marL="246888" indent="-246888" defTabSz="329184">
              <a:spcBef>
                <a:spcPts val="500"/>
              </a:spcBef>
              <a:defRPr sz="2304"/>
            </a:pPr>
            <a:r>
              <a:rPr dirty="0"/>
              <a:t>An “assault on free will” or “chemical straightjackets”</a:t>
            </a:r>
          </a:p>
          <a:p>
            <a:pPr marL="246888" indent="-246888" defTabSz="329184">
              <a:spcBef>
                <a:spcPts val="500"/>
              </a:spcBef>
              <a:defRPr sz="2304"/>
            </a:pPr>
            <a:r>
              <a:rPr dirty="0"/>
              <a:t>Individuals with various mental health problems will view medications differently</a:t>
            </a:r>
          </a:p>
          <a:p>
            <a:pPr marL="246888" indent="-246888" defTabSz="329184">
              <a:spcBef>
                <a:spcPts val="500"/>
              </a:spcBef>
              <a:defRPr sz="2304"/>
            </a:pPr>
            <a:r>
              <a:rPr dirty="0"/>
              <a:t>“Resistance” i.e. avoidance of psychotherapeutic processes</a:t>
            </a:r>
          </a:p>
          <a:p>
            <a:pPr marL="246888" indent="-246888" defTabSz="329184">
              <a:spcBef>
                <a:spcPts val="500"/>
              </a:spcBef>
              <a:defRPr sz="2304"/>
            </a:pPr>
            <a:r>
              <a:rPr dirty="0"/>
              <a:t>Countertransference-reactions through therapy endings, legitimising ongoing therapy</a:t>
            </a:r>
          </a:p>
          <a:p>
            <a:pPr marL="246888" indent="-246888" defTabSz="329184">
              <a:spcBef>
                <a:spcPts val="500"/>
              </a:spcBef>
              <a:defRPr sz="2304"/>
            </a:pPr>
            <a:r>
              <a:rPr dirty="0"/>
              <a:t>Cultural responses - experiences and pharmacokinetics</a:t>
            </a:r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10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build="p" animBg="1"/>
      <p:bldP spid="149" grpI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Neuroanatom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Neuroanatomy</a:t>
            </a:r>
          </a:p>
        </p:txBody>
      </p:sp>
      <p:sp>
        <p:nvSpPr>
          <p:cNvPr id="153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11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Nervous system</a:t>
            </a:r>
          </a:p>
        </p:txBody>
      </p:sp>
      <p:sp>
        <p:nvSpPr>
          <p:cNvPr id="157" name="Content Placeholder 2"/>
          <p:cNvSpPr txBox="1">
            <a:spLocks noGrp="1"/>
          </p:cNvSpPr>
          <p:nvPr>
            <p:ph idx="1"/>
          </p:nvPr>
        </p:nvSpPr>
        <p:spPr>
          <a:xfrm>
            <a:off x="1132451" y="1417639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dirty="0"/>
              <a:t>CNS</a:t>
            </a:r>
            <a:r>
              <a:rPr b="0" dirty="0"/>
              <a:t> – brain and the spinal cord</a:t>
            </a:r>
          </a:p>
          <a:p>
            <a:pPr>
              <a:defRPr b="1"/>
            </a:pPr>
            <a:r>
              <a:rPr dirty="0"/>
              <a:t>PNS</a:t>
            </a:r>
            <a:r>
              <a:rPr b="0" dirty="0"/>
              <a:t> – spinal nerves that branch onwards</a:t>
            </a:r>
          </a:p>
        </p:txBody>
      </p:sp>
      <p:sp>
        <p:nvSpPr>
          <p:cNvPr id="158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12</a:t>
            </a:fld>
            <a:endParaRPr/>
          </a:p>
        </p:txBody>
      </p:sp>
      <p:pic>
        <p:nvPicPr>
          <p:cNvPr id="5" name="Picture 4" descr="nervous-system-diagram-nervous-syste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875" y="2621760"/>
            <a:ext cx="4153659" cy="417467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1"/>
          <p:cNvSpPr txBox="1">
            <a:spLocks noGrp="1"/>
          </p:cNvSpPr>
          <p:nvPr>
            <p:ph type="title"/>
          </p:nvPr>
        </p:nvSpPr>
        <p:spPr>
          <a:xfrm>
            <a:off x="1035972" y="0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rPr dirty="0"/>
              <a:t>Brain</a:t>
            </a:r>
          </a:p>
        </p:txBody>
      </p:sp>
      <p:sp>
        <p:nvSpPr>
          <p:cNvPr id="161" name="Content Placeholder 2"/>
          <p:cNvSpPr txBox="1">
            <a:spLocks noGrp="1"/>
          </p:cNvSpPr>
          <p:nvPr>
            <p:ph idx="1"/>
          </p:nvPr>
        </p:nvSpPr>
        <p:spPr>
          <a:xfrm>
            <a:off x="1035972" y="859686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dirty="0"/>
              <a:t>Cerebrum</a:t>
            </a:r>
            <a:r>
              <a:rPr b="0" dirty="0"/>
              <a:t> – largest component divided by the corpus callosum; 4 lobes. </a:t>
            </a:r>
          </a:p>
          <a:p>
            <a:pPr>
              <a:defRPr b="1"/>
            </a:pPr>
            <a:r>
              <a:rPr dirty="0"/>
              <a:t>Cerebellum</a:t>
            </a:r>
            <a:r>
              <a:rPr b="0" dirty="0"/>
              <a:t> – 2 hemispheres: coordination</a:t>
            </a:r>
          </a:p>
          <a:p>
            <a:pPr>
              <a:defRPr b="1"/>
            </a:pPr>
            <a:r>
              <a:rPr dirty="0"/>
              <a:t>Brainstem</a:t>
            </a:r>
            <a:r>
              <a:rPr b="0" dirty="0"/>
              <a:t> – medulla, pons and midbrain</a:t>
            </a:r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13</a:t>
            </a:fld>
            <a:endParaRPr/>
          </a:p>
        </p:txBody>
      </p:sp>
      <p:pic>
        <p:nvPicPr>
          <p:cNvPr id="16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1272" y="3684155"/>
            <a:ext cx="5000060" cy="31515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Brai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Brain</a:t>
            </a:r>
          </a:p>
        </p:txBody>
      </p:sp>
      <p:sp>
        <p:nvSpPr>
          <p:cNvPr id="168" name="Cerebral Cortex contains 15-33 billion neurons linked with 100,000 synaptic connections.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257175" indent="-257175">
              <a:defRPr b="1"/>
            </a:pPr>
            <a:r>
              <a:rPr sz="2400" b="0" dirty="0"/>
              <a:t>Cerebral Cortex contains 15-33 billion neurons linked with 100,000 synaptic connections</a:t>
            </a:r>
            <a:r>
              <a:rPr sz="2400" dirty="0"/>
              <a:t>.</a:t>
            </a:r>
          </a:p>
          <a:p>
            <a:r>
              <a:rPr sz="2400" dirty="0"/>
              <a:t>Neurons communicate with each other  by means of axons</a:t>
            </a:r>
            <a:endParaRPr sz="2400" dirty="0">
              <a:latin typeface="Rockwell"/>
              <a:ea typeface="Rockwell"/>
              <a:cs typeface="Rockwell"/>
              <a:sym typeface="Rockwell"/>
            </a:endParaRPr>
          </a:p>
          <a:p>
            <a:r>
              <a:rPr sz="2400" dirty="0"/>
              <a:t>Axons carry signals of pulses called action potentials (APs) across the brain</a:t>
            </a:r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14</a:t>
            </a:fld>
            <a:endParaRPr/>
          </a:p>
        </p:txBody>
      </p:sp>
      <p:pic>
        <p:nvPicPr>
          <p:cNvPr id="169" name="A brain floating in a liquid-filled glass jar. Yellowing of the handwritten labels on the jar give the object an antique appearance." descr="A brain floating in a liquid-filled glass jar. Yellowing of the handwritten labels on the jar give the object an antique appearance.">
            <a:hlinkClick r:id="rId2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7331" y="4072484"/>
            <a:ext cx="2419237" cy="27346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Structural aspects</a:t>
            </a:r>
          </a:p>
        </p:txBody>
      </p:sp>
      <p:sp>
        <p:nvSpPr>
          <p:cNvPr id="173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 sz="2900" u="sng"/>
            </a:pPr>
            <a:r>
              <a:rPr dirty="0"/>
              <a:t>Meninges: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2900"/>
            </a:pPr>
            <a:r>
              <a:rPr dirty="0"/>
              <a:t>1. Pia mater – innermost layer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2900"/>
            </a:pPr>
            <a:r>
              <a:rPr dirty="0"/>
              <a:t>2. Arachnoid layer – thin layer holding CSF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2900"/>
            </a:pPr>
            <a:r>
              <a:rPr dirty="0"/>
              <a:t>3. Dura Mater – outer layer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2900"/>
            </a:pPr>
            <a:endParaRPr dirty="0"/>
          </a:p>
          <a:p>
            <a:pPr>
              <a:lnSpc>
                <a:spcPct val="90000"/>
              </a:lnSpc>
              <a:spcBef>
                <a:spcPts val="600"/>
              </a:spcBef>
              <a:defRPr sz="2900" u="sng"/>
            </a:pPr>
            <a:r>
              <a:rPr dirty="0"/>
              <a:t>CSF: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2900"/>
            </a:pPr>
            <a:r>
              <a:rPr dirty="0"/>
              <a:t>Produced in the choroid plexus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2900"/>
            </a:pPr>
            <a:r>
              <a:rPr dirty="0"/>
              <a:t>Immerses the brain as a mechanical &amp; immunological barrier</a:t>
            </a:r>
            <a:r>
              <a:rPr dirty="0" smtClean="0"/>
              <a:t> </a:t>
            </a:r>
            <a:r>
              <a:rPr lang="en-GB" dirty="0" smtClean="0"/>
              <a:t>plus carries products</a:t>
            </a:r>
            <a:endParaRPr dirty="0"/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15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Mening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Meninges</a:t>
            </a:r>
          </a:p>
        </p:txBody>
      </p:sp>
      <p:sp>
        <p:nvSpPr>
          <p:cNvPr id="178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16</a:t>
            </a:fld>
            <a:endParaRPr/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250" y="1797675"/>
            <a:ext cx="8953500" cy="4635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SF/ Choroid plexu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CSF/ Choroid plexus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17</a:t>
            </a:fld>
            <a:endParaRPr/>
          </a:p>
        </p:txBody>
      </p:sp>
      <p:pic>
        <p:nvPicPr>
          <p:cNvPr id="18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7062" y="1449394"/>
            <a:ext cx="5951488" cy="52117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Functional system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Functional systems</a:t>
            </a:r>
          </a:p>
        </p:txBody>
      </p:sp>
      <p:sp>
        <p:nvSpPr>
          <p:cNvPr id="185" name="Sensory systems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859536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2632" b="1">
                <a:latin typeface="Rockwell"/>
                <a:ea typeface="Rockwell"/>
                <a:cs typeface="Rockwell"/>
                <a:sym typeface="Rockwell"/>
              </a:defRPr>
            </a:pPr>
            <a:r>
              <a:t>Sensory systems</a:t>
            </a:r>
          </a:p>
          <a:p>
            <a:pPr marL="601376" lvl="1" indent="-171608" defTabSz="859536">
              <a:lnSpc>
                <a:spcPct val="80000"/>
              </a:lnSpc>
              <a:spcBef>
                <a:spcPts val="300"/>
              </a:spcBef>
              <a:buClr>
                <a:srgbClr val="9E3611"/>
              </a:buClr>
              <a:buSzPct val="85000"/>
              <a:buFontTx/>
              <a:buChar char="▪"/>
              <a:defRPr sz="2632">
                <a:latin typeface="Rockwell"/>
                <a:ea typeface="Rockwell"/>
                <a:cs typeface="Rockwell"/>
                <a:sym typeface="Rockwell"/>
              </a:defRPr>
            </a:pPr>
            <a:r>
              <a:t>Function of the brain to extract relevant information from senses</a:t>
            </a:r>
          </a:p>
          <a:p>
            <a:pPr marL="171608" lvl="1" indent="258159" defTabSz="859536">
              <a:lnSpc>
                <a:spcPct val="80000"/>
              </a:lnSpc>
              <a:spcBef>
                <a:spcPts val="300"/>
              </a:spcBef>
              <a:buClr>
                <a:srgbClr val="9E3611"/>
              </a:buClr>
              <a:buSzTx/>
              <a:buFont typeface="Wingdings"/>
              <a:buNone/>
              <a:defRPr sz="2632"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  <a:p>
            <a:pPr marL="0" indent="0" defTabSz="859536">
              <a:lnSpc>
                <a:spcPct val="80000"/>
              </a:lnSpc>
              <a:spcBef>
                <a:spcPts val="1100"/>
              </a:spcBef>
              <a:buSzTx/>
              <a:buFontTx/>
              <a:buNone/>
              <a:defRPr sz="2632" b="1">
                <a:latin typeface="Rockwell"/>
                <a:ea typeface="Rockwell"/>
                <a:cs typeface="Rockwell"/>
                <a:sym typeface="Rockwell"/>
              </a:defRPr>
            </a:pPr>
            <a:r>
              <a:t>Motor Systems</a:t>
            </a:r>
          </a:p>
          <a:p>
            <a:pPr marL="601376" lvl="1" indent="-171608" defTabSz="859536">
              <a:lnSpc>
                <a:spcPct val="80000"/>
              </a:lnSpc>
              <a:spcBef>
                <a:spcPts val="300"/>
              </a:spcBef>
              <a:buClr>
                <a:srgbClr val="9E3611"/>
              </a:buClr>
              <a:buSzPct val="85000"/>
              <a:buFontTx/>
              <a:buChar char="▪"/>
              <a:defRPr sz="2632">
                <a:latin typeface="Rockwell"/>
                <a:ea typeface="Rockwell"/>
                <a:cs typeface="Rockwell"/>
                <a:sym typeface="Rockwell"/>
              </a:defRPr>
            </a:pPr>
            <a:r>
              <a:t>Production of movement</a:t>
            </a:r>
          </a:p>
          <a:p>
            <a:pPr marL="601376" lvl="1" indent="-171608" defTabSz="859536">
              <a:lnSpc>
                <a:spcPct val="80000"/>
              </a:lnSpc>
              <a:spcBef>
                <a:spcPts val="300"/>
              </a:spcBef>
              <a:buClr>
                <a:srgbClr val="9E3611"/>
              </a:buClr>
              <a:buSzPct val="85000"/>
              <a:buFontTx/>
              <a:buChar char="▪"/>
              <a:defRPr sz="2632">
                <a:latin typeface="Rockwell"/>
                <a:ea typeface="Rockwell"/>
                <a:cs typeface="Rockwell"/>
                <a:sym typeface="Rockwell"/>
              </a:defRPr>
            </a:pPr>
            <a:r>
              <a:t>All voluntary muscles have neurons projecting into the spinal cord</a:t>
            </a:r>
          </a:p>
          <a:p>
            <a:pPr marL="171608" lvl="1" indent="258159" defTabSz="859536">
              <a:lnSpc>
                <a:spcPct val="80000"/>
              </a:lnSpc>
              <a:spcBef>
                <a:spcPts val="300"/>
              </a:spcBef>
              <a:buClr>
                <a:srgbClr val="9E3611"/>
              </a:buClr>
              <a:buSzTx/>
              <a:buFont typeface="Wingdings"/>
              <a:buNone/>
              <a:defRPr sz="2632"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  <a:p>
            <a:pPr marL="0" indent="0" defTabSz="859536">
              <a:lnSpc>
                <a:spcPct val="80000"/>
              </a:lnSpc>
              <a:spcBef>
                <a:spcPts val="1100"/>
              </a:spcBef>
              <a:buSzTx/>
              <a:buFontTx/>
              <a:buNone/>
              <a:defRPr sz="2632" b="1">
                <a:latin typeface="Rockwell"/>
                <a:ea typeface="Rockwell"/>
                <a:cs typeface="Rockwell"/>
                <a:sym typeface="Rockwell"/>
              </a:defRPr>
            </a:pPr>
            <a:r>
              <a:t>Arousal systems</a:t>
            </a:r>
          </a:p>
          <a:p>
            <a:pPr marL="601376" lvl="1" indent="-171608" defTabSz="859536">
              <a:lnSpc>
                <a:spcPct val="80000"/>
              </a:lnSpc>
              <a:spcBef>
                <a:spcPts val="300"/>
              </a:spcBef>
              <a:buClr>
                <a:srgbClr val="9E3611"/>
              </a:buClr>
              <a:buSzPct val="85000"/>
              <a:buFontTx/>
              <a:buChar char="▪"/>
              <a:defRPr sz="2632">
                <a:latin typeface="Rockwell"/>
                <a:ea typeface="Rockwell"/>
                <a:cs typeface="Rockwell"/>
                <a:sym typeface="Rockwell"/>
              </a:defRPr>
            </a:pPr>
            <a:r>
              <a:t>Arousal and alertness modulated by an extensive network of brain areas</a:t>
            </a:r>
          </a:p>
        </p:txBody>
      </p:sp>
      <p:sp>
        <p:nvSpPr>
          <p:cNvPr id="186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18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Nervous system</a:t>
            </a:r>
          </a:p>
        </p:txBody>
      </p:sp>
      <p:sp>
        <p:nvSpPr>
          <p:cNvPr id="189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2 types of cells: </a:t>
            </a:r>
          </a:p>
          <a:p>
            <a:pPr>
              <a:defRPr b="1"/>
            </a:pPr>
            <a:r>
              <a:rPr dirty="0"/>
              <a:t>Glial</a:t>
            </a:r>
            <a:r>
              <a:rPr b="0" dirty="0"/>
              <a:t> – support functions</a:t>
            </a:r>
          </a:p>
          <a:p>
            <a:pPr>
              <a:defRPr b="1"/>
            </a:pPr>
            <a:r>
              <a:rPr dirty="0"/>
              <a:t>Neurons</a:t>
            </a:r>
            <a:r>
              <a:rPr b="0" dirty="0"/>
              <a:t> – signalling and communicating consisting of </a:t>
            </a:r>
            <a:r>
              <a:rPr b="0" i="1" dirty="0"/>
              <a:t>dendrites</a:t>
            </a:r>
            <a:r>
              <a:rPr b="0" dirty="0"/>
              <a:t>, </a:t>
            </a:r>
            <a:r>
              <a:rPr b="0" i="1" dirty="0"/>
              <a:t>soma</a:t>
            </a:r>
            <a:r>
              <a:rPr b="0" dirty="0"/>
              <a:t> and </a:t>
            </a:r>
            <a:r>
              <a:rPr b="0" i="1" dirty="0"/>
              <a:t>axons</a:t>
            </a:r>
          </a:p>
        </p:txBody>
      </p:sp>
      <p:sp>
        <p:nvSpPr>
          <p:cNvPr id="19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19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Aims of worksho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Aims of workshop</a:t>
            </a:r>
          </a:p>
        </p:txBody>
      </p:sp>
      <p:sp>
        <p:nvSpPr>
          <p:cNvPr id="117" name="What you don’t need to know -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19455" indent="-219455" defTabSz="292607">
              <a:spcBef>
                <a:spcPts val="400"/>
              </a:spcBef>
              <a:defRPr sz="2048" b="1" i="1"/>
            </a:pPr>
            <a:r>
              <a:rPr dirty="0"/>
              <a:t>What you don’t need to know - </a:t>
            </a:r>
          </a:p>
          <a:p>
            <a:pPr marL="219455" indent="-219455" defTabSz="292607">
              <a:spcBef>
                <a:spcPts val="400"/>
              </a:spcBef>
              <a:defRPr sz="2048"/>
            </a:pPr>
            <a:r>
              <a:rPr dirty="0"/>
              <a:t>everything about complexities of neurology, neurotransmitters and brain and psychotropics</a:t>
            </a:r>
          </a:p>
          <a:p>
            <a:pPr marL="219455" indent="-219455" defTabSz="292607">
              <a:spcBef>
                <a:spcPts val="400"/>
              </a:spcBef>
              <a:defRPr sz="2048" b="1" i="1"/>
            </a:pPr>
            <a:r>
              <a:rPr dirty="0"/>
              <a:t>Hopefully..</a:t>
            </a:r>
          </a:p>
          <a:p>
            <a:pPr marL="219455" indent="-219455" defTabSz="292607">
              <a:spcBef>
                <a:spcPts val="400"/>
              </a:spcBef>
              <a:defRPr sz="2048"/>
            </a:pPr>
            <a:r>
              <a:rPr dirty="0"/>
              <a:t>a broad understanding of how medications impact on the brain;</a:t>
            </a:r>
            <a:endParaRPr sz="1536" dirty="0">
              <a:latin typeface="Rockwell"/>
              <a:ea typeface="Rockwell"/>
              <a:cs typeface="Rockwell"/>
              <a:sym typeface="Rockwell"/>
            </a:endParaRPr>
          </a:p>
          <a:p>
            <a:pPr marL="219455" indent="-219455" defTabSz="292607">
              <a:spcBef>
                <a:spcPts val="400"/>
              </a:spcBef>
              <a:defRPr sz="2048"/>
            </a:pPr>
            <a:r>
              <a:rPr dirty="0"/>
              <a:t>an understanding of the further impact this will have on psychological functioning; </a:t>
            </a:r>
            <a:endParaRPr sz="1536" dirty="0">
              <a:latin typeface="Rockwell"/>
              <a:ea typeface="Rockwell"/>
              <a:cs typeface="Rockwell"/>
              <a:sym typeface="Rockwell"/>
            </a:endParaRPr>
          </a:p>
          <a:p>
            <a:pPr marL="219455" indent="-219455" defTabSz="292607">
              <a:spcBef>
                <a:spcPts val="400"/>
              </a:spcBef>
              <a:defRPr sz="2048"/>
            </a:pPr>
            <a:r>
              <a:rPr dirty="0"/>
              <a:t>a questioning position in relation to use of medications within mental health; </a:t>
            </a:r>
            <a:endParaRPr sz="1536" dirty="0">
              <a:latin typeface="Rockwell"/>
              <a:ea typeface="Rockwell"/>
              <a:cs typeface="Rockwell"/>
              <a:sym typeface="Rockwell"/>
            </a:endParaRPr>
          </a:p>
          <a:p>
            <a:pPr marL="219455" indent="-219455" defTabSz="292607">
              <a:spcBef>
                <a:spcPts val="400"/>
              </a:spcBef>
              <a:defRPr sz="2048"/>
            </a:pPr>
            <a:r>
              <a:rPr dirty="0"/>
              <a:t>a willingness to consider these issues in your place of work in relation to your clients;</a:t>
            </a:r>
          </a:p>
          <a:p>
            <a:pPr marL="219455" indent="-219455" defTabSz="292607">
              <a:spcBef>
                <a:spcPts val="400"/>
              </a:spcBef>
              <a:defRPr sz="2048"/>
            </a:pPr>
            <a:r>
              <a:rPr dirty="0"/>
              <a:t>An understanding of the range of psychopharmacological interventions </a:t>
            </a:r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12"/>
          </p:nvPr>
        </p:nvSpPr>
        <p:spPr>
          <a:xfrm>
            <a:off x="8502739" y="6404292"/>
            <a:ext cx="184061" cy="269241"/>
          </a:xfrm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he neurone"/>
          <p:cNvSpPr txBox="1"/>
          <p:nvPr/>
        </p:nvSpPr>
        <p:spPr>
          <a:xfrm>
            <a:off x="2798762" y="201612"/>
            <a:ext cx="3240089" cy="482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>
            <a:spAutoFit/>
          </a:bodyPr>
          <a:lstStyle>
            <a:lvl1pPr algn="ctr" defTabSz="914400">
              <a:defRPr sz="2800" b="1">
                <a:solidFill>
                  <a:srgbClr val="9E3611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The neurone</a:t>
            </a:r>
          </a:p>
        </p:txBody>
      </p:sp>
      <p:sp>
        <p:nvSpPr>
          <p:cNvPr id="195" name="cell body (soma)"/>
          <p:cNvSpPr txBox="1"/>
          <p:nvPr/>
        </p:nvSpPr>
        <p:spPr>
          <a:xfrm>
            <a:off x="1066800" y="1116012"/>
            <a:ext cx="1811075" cy="372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2000"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cell body (soma)</a:t>
            </a:r>
          </a:p>
        </p:txBody>
      </p:sp>
      <p:sp>
        <p:nvSpPr>
          <p:cNvPr id="196" name="dendrites"/>
          <p:cNvSpPr txBox="1"/>
          <p:nvPr/>
        </p:nvSpPr>
        <p:spPr>
          <a:xfrm>
            <a:off x="1066800" y="1736725"/>
            <a:ext cx="1035184" cy="372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2000"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dendrites</a:t>
            </a:r>
          </a:p>
        </p:txBody>
      </p:sp>
      <p:sp>
        <p:nvSpPr>
          <p:cNvPr id="197" name="axon"/>
          <p:cNvSpPr txBox="1"/>
          <p:nvPr/>
        </p:nvSpPr>
        <p:spPr>
          <a:xfrm>
            <a:off x="1066800" y="2590800"/>
            <a:ext cx="597878" cy="372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2000"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axon</a:t>
            </a:r>
          </a:p>
        </p:txBody>
      </p:sp>
      <p:sp>
        <p:nvSpPr>
          <p:cNvPr id="198" name="presynaptic…"/>
          <p:cNvSpPr txBox="1"/>
          <p:nvPr/>
        </p:nvSpPr>
        <p:spPr>
          <a:xfrm>
            <a:off x="1143000" y="4038600"/>
            <a:ext cx="1338422" cy="664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t>presynaptic</a:t>
            </a:r>
          </a:p>
          <a:p>
            <a:pPr defTabSz="914400"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t>terminal</a:t>
            </a:r>
          </a:p>
        </p:txBody>
      </p:sp>
      <p:sp>
        <p:nvSpPr>
          <p:cNvPr id="199" name="synapse"/>
          <p:cNvSpPr txBox="1"/>
          <p:nvPr/>
        </p:nvSpPr>
        <p:spPr>
          <a:xfrm>
            <a:off x="1143000" y="4937125"/>
            <a:ext cx="908308" cy="372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2000"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synapse</a:t>
            </a:r>
          </a:p>
        </p:txBody>
      </p:sp>
      <p:sp>
        <p:nvSpPr>
          <p:cNvPr id="200" name="postsynaptic…"/>
          <p:cNvSpPr txBox="1"/>
          <p:nvPr/>
        </p:nvSpPr>
        <p:spPr>
          <a:xfrm>
            <a:off x="1143000" y="5562600"/>
            <a:ext cx="1501016" cy="664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t>postsynaptic </a:t>
            </a:r>
          </a:p>
          <a:p>
            <a:pPr defTabSz="914400"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t>membrane</a:t>
            </a:r>
          </a:p>
        </p:txBody>
      </p:sp>
      <p:sp>
        <p:nvSpPr>
          <p:cNvPr id="201" name="action potential…"/>
          <p:cNvSpPr txBox="1"/>
          <p:nvPr/>
        </p:nvSpPr>
        <p:spPr>
          <a:xfrm>
            <a:off x="6227762" y="2349500"/>
            <a:ext cx="2213036" cy="664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t>action potential </a:t>
            </a:r>
          </a:p>
          <a:p>
            <a:pPr defTabSz="914400"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t>(impulse) generation</a:t>
            </a:r>
          </a:p>
        </p:txBody>
      </p:sp>
      <p:sp>
        <p:nvSpPr>
          <p:cNvPr id="202" name="action potential…"/>
          <p:cNvSpPr txBox="1"/>
          <p:nvPr/>
        </p:nvSpPr>
        <p:spPr>
          <a:xfrm>
            <a:off x="6227762" y="3789362"/>
            <a:ext cx="1804006" cy="664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t>action potential </a:t>
            </a:r>
          </a:p>
          <a:p>
            <a:pPr defTabSz="914400"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t>conduction</a:t>
            </a:r>
          </a:p>
        </p:txBody>
      </p:sp>
      <p:sp>
        <p:nvSpPr>
          <p:cNvPr id="203" name="synaptic…"/>
          <p:cNvSpPr txBox="1"/>
          <p:nvPr/>
        </p:nvSpPr>
        <p:spPr>
          <a:xfrm>
            <a:off x="6227762" y="5589587"/>
            <a:ext cx="1388280" cy="664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t>synaptic</a:t>
            </a:r>
          </a:p>
          <a:p>
            <a:pPr defTabSz="914400"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t>transmission</a:t>
            </a:r>
          </a:p>
        </p:txBody>
      </p:sp>
      <p:pic>
        <p:nvPicPr>
          <p:cNvPr id="204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52850" y="908050"/>
            <a:ext cx="1819275" cy="5551488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Line"/>
          <p:cNvSpPr/>
          <p:nvPr/>
        </p:nvSpPr>
        <p:spPr>
          <a:xfrm>
            <a:off x="2555875" y="1484312"/>
            <a:ext cx="1368426" cy="360364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206" name="Line"/>
          <p:cNvSpPr/>
          <p:nvPr/>
        </p:nvSpPr>
        <p:spPr>
          <a:xfrm>
            <a:off x="2268537" y="1989137"/>
            <a:ext cx="1439863" cy="215901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207" name="Line"/>
          <p:cNvSpPr/>
          <p:nvPr/>
        </p:nvSpPr>
        <p:spPr>
          <a:xfrm>
            <a:off x="1763712" y="2852737"/>
            <a:ext cx="2808288" cy="647701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208" name="Line"/>
          <p:cNvSpPr/>
          <p:nvPr/>
        </p:nvSpPr>
        <p:spPr>
          <a:xfrm>
            <a:off x="2339975" y="4508499"/>
            <a:ext cx="2016125" cy="1512889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209" name="Line"/>
          <p:cNvSpPr/>
          <p:nvPr/>
        </p:nvSpPr>
        <p:spPr>
          <a:xfrm>
            <a:off x="2124075" y="5157787"/>
            <a:ext cx="2160588" cy="1079501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210" name="Line"/>
          <p:cNvSpPr/>
          <p:nvPr/>
        </p:nvSpPr>
        <p:spPr>
          <a:xfrm>
            <a:off x="2411412" y="6021387"/>
            <a:ext cx="1655764" cy="431801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20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Synaptic gap</a:t>
            </a:r>
          </a:p>
        </p:txBody>
      </p:sp>
      <p:sp>
        <p:nvSpPr>
          <p:cNvPr id="214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21</a:t>
            </a:fld>
            <a:endParaRPr/>
          </a:p>
        </p:txBody>
      </p:sp>
      <p:pic>
        <p:nvPicPr>
          <p:cNvPr id="2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3550" y="1365250"/>
            <a:ext cx="4991100" cy="4787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Resting and Action Potentials</a:t>
            </a:r>
          </a:p>
        </p:txBody>
      </p:sp>
      <p:sp>
        <p:nvSpPr>
          <p:cNvPr id="218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dirty="0"/>
              <a:t>RPs: Intracellular –ve resting potential in the nucleus (more Na+ outside)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dirty="0"/>
              <a:t>APs: Opened voltage gated channels – Na+ floods in. Increased +ve charge –&gt; </a:t>
            </a:r>
            <a:r>
              <a:rPr i="1" dirty="0"/>
              <a:t>depolarization</a:t>
            </a:r>
            <a:r>
              <a:rPr dirty="0"/>
              <a:t>. When a threshold is reached –&gt; </a:t>
            </a:r>
            <a:r>
              <a:rPr u="sng" dirty="0"/>
              <a:t>neuronal firing</a:t>
            </a:r>
            <a:r>
              <a:rPr dirty="0"/>
              <a:t>.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endParaRPr dirty="0"/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dirty="0"/>
              <a:t>Several drugs alter these voltage gated channels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dirty="0"/>
              <a:t>Alcohol inhibits by blocking excitatory channels on the post synaptic neurons.</a:t>
            </a:r>
          </a:p>
        </p:txBody>
      </p:sp>
      <p:sp>
        <p:nvSpPr>
          <p:cNvPr id="219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22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Neurotransmitters</a:t>
            </a:r>
          </a:p>
        </p:txBody>
      </p:sp>
      <p:sp>
        <p:nvSpPr>
          <p:cNvPr id="224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dirty="0"/>
              <a:t>NTs – responsible for transmission of nerve impulses</a:t>
            </a:r>
          </a:p>
          <a:p>
            <a:pPr>
              <a:lnSpc>
                <a:spcPct val="90000"/>
              </a:lnSpc>
            </a:pPr>
            <a:r>
              <a:rPr dirty="0"/>
              <a:t>Transmission –neurons and target cells via a synapse</a:t>
            </a:r>
          </a:p>
          <a:p>
            <a:pPr>
              <a:lnSpc>
                <a:spcPct val="90000"/>
              </a:lnSpc>
            </a:pPr>
            <a:r>
              <a:rPr dirty="0"/>
              <a:t>Types of neurones defined by their neurotransmission</a:t>
            </a:r>
          </a:p>
          <a:p>
            <a:pPr>
              <a:lnSpc>
                <a:spcPct val="90000"/>
              </a:lnSpc>
            </a:pPr>
            <a:r>
              <a:rPr dirty="0"/>
              <a:t>3 aspects: making; storing and releasing it</a:t>
            </a:r>
          </a:p>
          <a:p>
            <a:pPr>
              <a:lnSpc>
                <a:spcPct val="90000"/>
              </a:lnSpc>
            </a:pPr>
            <a:r>
              <a:rPr dirty="0"/>
              <a:t>Either small molecule NTs or neuropeptide NTs</a:t>
            </a:r>
          </a:p>
        </p:txBody>
      </p:sp>
      <p:sp>
        <p:nvSpPr>
          <p:cNvPr id="225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23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NT systems: basic princip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90000"/>
              </a:lnSpc>
              <a:defRPr sz="2400" u="sng"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rPr sz="3200" dirty="0"/>
              <a:t>NT systems: basic principles</a:t>
            </a:r>
          </a:p>
        </p:txBody>
      </p:sp>
      <p:sp>
        <p:nvSpPr>
          <p:cNvPr id="230" name="Neurons release same neurotransmitter (Dale’s principle)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182562" indent="-182562" defTabSz="914400">
              <a:lnSpc>
                <a:spcPct val="90000"/>
              </a:lnSpc>
              <a:spcBef>
                <a:spcPts val="0"/>
              </a:spcBef>
              <a:buClr>
                <a:srgbClr val="9E3611"/>
              </a:buClr>
              <a:buSzPct val="85000"/>
              <a:buFontTx/>
              <a:buChar char="⦿"/>
              <a:defRPr sz="2400">
                <a:latin typeface="Rockwell"/>
                <a:ea typeface="Rockwell"/>
                <a:cs typeface="Rockwell"/>
                <a:sym typeface="Rockwell"/>
              </a:defRPr>
            </a:pPr>
            <a:endParaRPr dirty="0"/>
          </a:p>
          <a:p>
            <a:pPr marL="240631" indent="-240631">
              <a:lnSpc>
                <a:spcPct val="90000"/>
              </a:lnSpc>
              <a:spcBef>
                <a:spcPts val="0"/>
              </a:spcBef>
              <a:defRPr sz="24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Neurons release same neurotransmitter (Dale’s principle)</a:t>
            </a:r>
          </a:p>
          <a:p>
            <a:pPr marL="240631" indent="-240631">
              <a:lnSpc>
                <a:spcPct val="90000"/>
              </a:lnSpc>
              <a:spcBef>
                <a:spcPts val="0"/>
              </a:spcBef>
              <a:defRPr sz="24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Most common neurotransmitters are Glutamate &amp; GABA</a:t>
            </a:r>
          </a:p>
          <a:p>
            <a:pPr marL="240631" indent="-240631">
              <a:lnSpc>
                <a:spcPct val="90000"/>
              </a:lnSpc>
              <a:spcBef>
                <a:spcPts val="0"/>
              </a:spcBef>
              <a:defRPr sz="24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Drug actions alter neurotransmitter systems across the brain (via Glutamate &amp; GABA) and in specific areas (e.g.  Prozac targeting Serotonin)</a:t>
            </a:r>
          </a:p>
          <a:p>
            <a:pPr marL="240631" indent="-240631">
              <a:lnSpc>
                <a:spcPct val="90000"/>
              </a:lnSpc>
              <a:spcBef>
                <a:spcPts val="0"/>
              </a:spcBef>
              <a:defRPr sz="24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These neurotransmitters can be found in almost every part of the brain</a:t>
            </a:r>
          </a:p>
          <a:p>
            <a:pPr marL="240631" indent="-240631">
              <a:lnSpc>
                <a:spcPct val="90000"/>
              </a:lnSpc>
              <a:spcBef>
                <a:spcPts val="0"/>
              </a:spcBef>
              <a:defRPr sz="24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However, there are also many other transmitters involved in relaying information in the brain</a:t>
            </a:r>
          </a:p>
        </p:txBody>
      </p:sp>
      <p:sp>
        <p:nvSpPr>
          <p:cNvPr id="231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24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NT: bas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/>
            </a:lvl1pPr>
          </a:lstStyle>
          <a:p>
            <a:r>
              <a:t>NT: basics</a:t>
            </a:r>
          </a:p>
        </p:txBody>
      </p:sp>
      <p:sp>
        <p:nvSpPr>
          <p:cNvPr id="234" name="There are also many localised neurotransmitters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182562" indent="-182562" defTabSz="914400">
              <a:lnSpc>
                <a:spcPct val="90000"/>
              </a:lnSpc>
              <a:spcBef>
                <a:spcPts val="1200"/>
              </a:spcBef>
              <a:buClr>
                <a:srgbClr val="9E3611"/>
              </a:buClr>
              <a:buSzPct val="85000"/>
              <a:buFontTx/>
              <a:buChar char="▪"/>
              <a:defRPr sz="28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There are also many localised neurotransmitters</a:t>
            </a:r>
          </a:p>
          <a:p>
            <a:pPr marL="457200" lvl="1" indent="-182562" defTabSz="914400">
              <a:spcBef>
                <a:spcPts val="400"/>
              </a:spcBef>
              <a:buClr>
                <a:srgbClr val="9E3611"/>
              </a:buClr>
              <a:buSzPct val="85000"/>
              <a:buFontTx/>
              <a:buChar char="▪"/>
              <a:defRPr sz="2800">
                <a:latin typeface="Rockwell"/>
                <a:ea typeface="Rockwell"/>
                <a:cs typeface="Rockwell"/>
                <a:sym typeface="Rockwell"/>
              </a:defRPr>
            </a:pPr>
            <a:r>
              <a:rPr b="1" dirty="0"/>
              <a:t>Serotonin:</a:t>
            </a:r>
            <a:r>
              <a:rPr dirty="0"/>
              <a:t> primary target of antidepressant drugs comes exclusively from a brainstem area called Raphe nuclei </a:t>
            </a:r>
            <a:endParaRPr u="sng" dirty="0"/>
          </a:p>
          <a:p>
            <a:pPr marL="457200" lvl="1" indent="-182562" defTabSz="914400">
              <a:spcBef>
                <a:spcPts val="400"/>
              </a:spcBef>
              <a:buClr>
                <a:srgbClr val="9E3611"/>
              </a:buClr>
              <a:buSzPct val="85000"/>
              <a:buFontTx/>
              <a:buChar char="▪"/>
              <a:defRPr sz="2800">
                <a:latin typeface="Rockwell"/>
                <a:ea typeface="Rockwell"/>
                <a:cs typeface="Rockwell"/>
                <a:sym typeface="Rockwell"/>
              </a:defRPr>
            </a:pPr>
            <a:r>
              <a:rPr b="1" dirty="0"/>
              <a:t>Norepinephrine:</a:t>
            </a:r>
            <a:r>
              <a:rPr dirty="0"/>
              <a:t> involved in arousal comes exclusively from a small area called the locus ceruleus</a:t>
            </a:r>
          </a:p>
          <a:p>
            <a:pPr marL="457200" lvl="1" indent="-182562" defTabSz="914400">
              <a:spcBef>
                <a:spcPts val="400"/>
              </a:spcBef>
              <a:buClr>
                <a:srgbClr val="9E3611"/>
              </a:buClr>
              <a:buSzPct val="85000"/>
              <a:buFontTx/>
              <a:buChar char="▪"/>
              <a:defRPr sz="2800">
                <a:latin typeface="Rockwell"/>
                <a:ea typeface="Rockwell"/>
                <a:cs typeface="Rockwell"/>
                <a:sym typeface="Rockwell"/>
              </a:defRPr>
            </a:pPr>
            <a:r>
              <a:rPr b="1" dirty="0"/>
              <a:t>Other neurotransmitters </a:t>
            </a:r>
            <a:r>
              <a:rPr dirty="0"/>
              <a:t>such as acetylcholine</a:t>
            </a:r>
            <a:r>
              <a:rPr dirty="0" smtClean="0"/>
              <a:t> </a:t>
            </a:r>
            <a:r>
              <a:rPr lang="en-GB" dirty="0" smtClean="0"/>
              <a:t>&amp;</a:t>
            </a:r>
            <a:r>
              <a:rPr dirty="0" smtClean="0"/>
              <a:t> </a:t>
            </a:r>
            <a:r>
              <a:rPr dirty="0"/>
              <a:t>dopamine have multiple sources in the brain but not as ubiquitously distributed as glutamate and GABA</a:t>
            </a:r>
          </a:p>
        </p:txBody>
      </p:sp>
      <p:sp>
        <p:nvSpPr>
          <p:cNvPr id="235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25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Synaptic actions</a:t>
            </a:r>
          </a:p>
        </p:txBody>
      </p:sp>
      <p:sp>
        <p:nvSpPr>
          <p:cNvPr id="249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26</a:t>
            </a:fld>
            <a:endParaRPr/>
          </a:p>
        </p:txBody>
      </p:sp>
      <p:sp>
        <p:nvSpPr>
          <p:cNvPr id="238" name="Freeform 3"/>
          <p:cNvSpPr/>
          <p:nvPr/>
        </p:nvSpPr>
        <p:spPr>
          <a:xfrm>
            <a:off x="2449646" y="2257905"/>
            <a:ext cx="2876162" cy="2571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54" h="21486" extrusionOk="0">
                <a:moveTo>
                  <a:pt x="911" y="7730"/>
                </a:moveTo>
                <a:cubicBezTo>
                  <a:pt x="1521" y="7817"/>
                  <a:pt x="2134" y="7882"/>
                  <a:pt x="2741" y="7992"/>
                </a:cubicBezTo>
                <a:cubicBezTo>
                  <a:pt x="5442" y="8479"/>
                  <a:pt x="2036" y="8073"/>
                  <a:pt x="5110" y="8385"/>
                </a:cubicBezTo>
                <a:cubicBezTo>
                  <a:pt x="6295" y="8341"/>
                  <a:pt x="7480" y="8332"/>
                  <a:pt x="8663" y="8254"/>
                </a:cubicBezTo>
                <a:cubicBezTo>
                  <a:pt x="8811" y="8244"/>
                  <a:pt x="8958" y="8194"/>
                  <a:pt x="9094" y="8123"/>
                </a:cubicBezTo>
                <a:cubicBezTo>
                  <a:pt x="9213" y="8061"/>
                  <a:pt x="9309" y="7948"/>
                  <a:pt x="9417" y="7861"/>
                </a:cubicBezTo>
                <a:cubicBezTo>
                  <a:pt x="9925" y="6935"/>
                  <a:pt x="9288" y="8081"/>
                  <a:pt x="9956" y="6944"/>
                </a:cubicBezTo>
                <a:cubicBezTo>
                  <a:pt x="10031" y="6816"/>
                  <a:pt x="10088" y="6672"/>
                  <a:pt x="10171" y="6551"/>
                </a:cubicBezTo>
                <a:cubicBezTo>
                  <a:pt x="10268" y="6408"/>
                  <a:pt x="10400" y="6304"/>
                  <a:pt x="10494" y="6158"/>
                </a:cubicBezTo>
                <a:cubicBezTo>
                  <a:pt x="11247" y="4979"/>
                  <a:pt x="10656" y="5764"/>
                  <a:pt x="11140" y="4978"/>
                </a:cubicBezTo>
                <a:cubicBezTo>
                  <a:pt x="11287" y="4739"/>
                  <a:pt x="11841" y="3862"/>
                  <a:pt x="11894" y="3668"/>
                </a:cubicBezTo>
                <a:cubicBezTo>
                  <a:pt x="12138" y="2776"/>
                  <a:pt x="11830" y="3874"/>
                  <a:pt x="12217" y="2620"/>
                </a:cubicBezTo>
                <a:cubicBezTo>
                  <a:pt x="12257" y="2491"/>
                  <a:pt x="12269" y="2348"/>
                  <a:pt x="12324" y="2227"/>
                </a:cubicBezTo>
                <a:cubicBezTo>
                  <a:pt x="12450" y="1952"/>
                  <a:pt x="12612" y="1703"/>
                  <a:pt x="12755" y="1441"/>
                </a:cubicBezTo>
                <a:cubicBezTo>
                  <a:pt x="12827" y="1310"/>
                  <a:pt x="12863" y="1135"/>
                  <a:pt x="12970" y="1048"/>
                </a:cubicBezTo>
                <a:cubicBezTo>
                  <a:pt x="13711" y="447"/>
                  <a:pt x="13371" y="624"/>
                  <a:pt x="13940" y="393"/>
                </a:cubicBezTo>
                <a:cubicBezTo>
                  <a:pt x="14047" y="306"/>
                  <a:pt x="14140" y="181"/>
                  <a:pt x="14263" y="131"/>
                </a:cubicBezTo>
                <a:cubicBezTo>
                  <a:pt x="14867" y="-114"/>
                  <a:pt x="15231" y="44"/>
                  <a:pt x="15878" y="131"/>
                </a:cubicBezTo>
                <a:cubicBezTo>
                  <a:pt x="16495" y="382"/>
                  <a:pt x="15919" y="83"/>
                  <a:pt x="16524" y="655"/>
                </a:cubicBezTo>
                <a:cubicBezTo>
                  <a:pt x="16728" y="848"/>
                  <a:pt x="17170" y="1179"/>
                  <a:pt x="17170" y="1179"/>
                </a:cubicBezTo>
                <a:cubicBezTo>
                  <a:pt x="17242" y="1310"/>
                  <a:pt x="17304" y="1449"/>
                  <a:pt x="17385" y="1572"/>
                </a:cubicBezTo>
                <a:cubicBezTo>
                  <a:pt x="17449" y="1669"/>
                  <a:pt x="17555" y="1724"/>
                  <a:pt x="17600" y="1834"/>
                </a:cubicBezTo>
                <a:cubicBezTo>
                  <a:pt x="17702" y="2081"/>
                  <a:pt x="17690" y="2390"/>
                  <a:pt x="17816" y="2620"/>
                </a:cubicBezTo>
                <a:cubicBezTo>
                  <a:pt x="18433" y="3747"/>
                  <a:pt x="17693" y="2322"/>
                  <a:pt x="18139" y="3406"/>
                </a:cubicBezTo>
                <a:cubicBezTo>
                  <a:pt x="18197" y="3547"/>
                  <a:pt x="18292" y="3661"/>
                  <a:pt x="18354" y="3799"/>
                </a:cubicBezTo>
                <a:cubicBezTo>
                  <a:pt x="18508" y="4142"/>
                  <a:pt x="18641" y="4498"/>
                  <a:pt x="18785" y="4847"/>
                </a:cubicBezTo>
                <a:cubicBezTo>
                  <a:pt x="18857" y="5022"/>
                  <a:pt x="18887" y="5233"/>
                  <a:pt x="19000" y="5372"/>
                </a:cubicBezTo>
                <a:lnTo>
                  <a:pt x="19216" y="5634"/>
                </a:lnTo>
                <a:lnTo>
                  <a:pt x="19431" y="6420"/>
                </a:lnTo>
                <a:cubicBezTo>
                  <a:pt x="19467" y="6551"/>
                  <a:pt x="19511" y="6679"/>
                  <a:pt x="19539" y="6813"/>
                </a:cubicBezTo>
                <a:lnTo>
                  <a:pt x="19754" y="7861"/>
                </a:lnTo>
                <a:cubicBezTo>
                  <a:pt x="19611" y="11350"/>
                  <a:pt x="19744" y="9405"/>
                  <a:pt x="19539" y="11529"/>
                </a:cubicBezTo>
                <a:cubicBezTo>
                  <a:pt x="19464" y="12299"/>
                  <a:pt x="19465" y="12675"/>
                  <a:pt x="19323" y="13363"/>
                </a:cubicBezTo>
                <a:cubicBezTo>
                  <a:pt x="19296" y="13497"/>
                  <a:pt x="19247" y="13623"/>
                  <a:pt x="19216" y="13756"/>
                </a:cubicBezTo>
                <a:cubicBezTo>
                  <a:pt x="19175" y="13929"/>
                  <a:pt x="19166" y="14115"/>
                  <a:pt x="19108" y="14280"/>
                </a:cubicBezTo>
                <a:cubicBezTo>
                  <a:pt x="19057" y="14425"/>
                  <a:pt x="18964" y="14542"/>
                  <a:pt x="18893" y="14673"/>
                </a:cubicBezTo>
                <a:cubicBezTo>
                  <a:pt x="18857" y="14848"/>
                  <a:pt x="18826" y="15024"/>
                  <a:pt x="18785" y="15197"/>
                </a:cubicBezTo>
                <a:cubicBezTo>
                  <a:pt x="18754" y="15330"/>
                  <a:pt x="18702" y="15456"/>
                  <a:pt x="18677" y="15590"/>
                </a:cubicBezTo>
                <a:cubicBezTo>
                  <a:pt x="18630" y="15850"/>
                  <a:pt x="18612" y="16116"/>
                  <a:pt x="18570" y="16377"/>
                </a:cubicBezTo>
                <a:cubicBezTo>
                  <a:pt x="18541" y="16553"/>
                  <a:pt x="18488" y="16723"/>
                  <a:pt x="18462" y="16901"/>
                </a:cubicBezTo>
                <a:cubicBezTo>
                  <a:pt x="18416" y="17204"/>
                  <a:pt x="18411" y="17517"/>
                  <a:pt x="18354" y="17818"/>
                </a:cubicBezTo>
                <a:cubicBezTo>
                  <a:pt x="18303" y="18087"/>
                  <a:pt x="18194" y="18336"/>
                  <a:pt x="18139" y="18604"/>
                </a:cubicBezTo>
                <a:cubicBezTo>
                  <a:pt x="17976" y="19396"/>
                  <a:pt x="18078" y="18957"/>
                  <a:pt x="17816" y="19914"/>
                </a:cubicBezTo>
                <a:cubicBezTo>
                  <a:pt x="17680" y="20408"/>
                  <a:pt x="17648" y="20643"/>
                  <a:pt x="17277" y="21093"/>
                </a:cubicBezTo>
                <a:cubicBezTo>
                  <a:pt x="17206" y="21180"/>
                  <a:pt x="17153" y="21300"/>
                  <a:pt x="17062" y="21355"/>
                </a:cubicBezTo>
                <a:cubicBezTo>
                  <a:pt x="16930" y="21436"/>
                  <a:pt x="16775" y="21442"/>
                  <a:pt x="16631" y="21486"/>
                </a:cubicBezTo>
                <a:cubicBezTo>
                  <a:pt x="16021" y="21442"/>
                  <a:pt x="15408" y="21444"/>
                  <a:pt x="14801" y="21355"/>
                </a:cubicBezTo>
                <a:cubicBezTo>
                  <a:pt x="14421" y="21300"/>
                  <a:pt x="13993" y="21115"/>
                  <a:pt x="13616" y="20962"/>
                </a:cubicBezTo>
                <a:cubicBezTo>
                  <a:pt x="13101" y="20022"/>
                  <a:pt x="13369" y="20399"/>
                  <a:pt x="12863" y="19783"/>
                </a:cubicBezTo>
                <a:cubicBezTo>
                  <a:pt x="12791" y="19608"/>
                  <a:pt x="12730" y="19426"/>
                  <a:pt x="12647" y="19259"/>
                </a:cubicBezTo>
                <a:cubicBezTo>
                  <a:pt x="12514" y="18989"/>
                  <a:pt x="12360" y="18735"/>
                  <a:pt x="12217" y="18473"/>
                </a:cubicBezTo>
                <a:lnTo>
                  <a:pt x="12001" y="18080"/>
                </a:lnTo>
                <a:cubicBezTo>
                  <a:pt x="11494" y="17154"/>
                  <a:pt x="12131" y="18300"/>
                  <a:pt x="11463" y="17163"/>
                </a:cubicBezTo>
                <a:cubicBezTo>
                  <a:pt x="11388" y="17034"/>
                  <a:pt x="11330" y="16891"/>
                  <a:pt x="11248" y="16770"/>
                </a:cubicBezTo>
                <a:cubicBezTo>
                  <a:pt x="11150" y="16627"/>
                  <a:pt x="11022" y="16519"/>
                  <a:pt x="10925" y="16377"/>
                </a:cubicBezTo>
                <a:cubicBezTo>
                  <a:pt x="10842" y="16256"/>
                  <a:pt x="10801" y="16095"/>
                  <a:pt x="10709" y="15983"/>
                </a:cubicBezTo>
                <a:cubicBezTo>
                  <a:pt x="10618" y="15872"/>
                  <a:pt x="10486" y="15822"/>
                  <a:pt x="10386" y="15721"/>
                </a:cubicBezTo>
                <a:cubicBezTo>
                  <a:pt x="10269" y="15603"/>
                  <a:pt x="10180" y="15447"/>
                  <a:pt x="10063" y="15328"/>
                </a:cubicBezTo>
                <a:cubicBezTo>
                  <a:pt x="9164" y="14416"/>
                  <a:pt x="10361" y="15822"/>
                  <a:pt x="9417" y="14673"/>
                </a:cubicBezTo>
                <a:cubicBezTo>
                  <a:pt x="6724" y="15329"/>
                  <a:pt x="8722" y="14891"/>
                  <a:pt x="2203" y="14673"/>
                </a:cubicBezTo>
                <a:cubicBezTo>
                  <a:pt x="-1846" y="14538"/>
                  <a:pt x="878" y="14542"/>
                  <a:pt x="1126" y="14542"/>
                </a:cubicBezTo>
              </a:path>
            </a:pathLst>
          </a:cu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239" name="Freeform 4"/>
          <p:cNvSpPr/>
          <p:nvPr/>
        </p:nvSpPr>
        <p:spPr>
          <a:xfrm>
            <a:off x="2723313" y="3433900"/>
            <a:ext cx="595753" cy="454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66" extrusionOk="0">
                <a:moveTo>
                  <a:pt x="6821" y="3615"/>
                </a:moveTo>
                <a:cubicBezTo>
                  <a:pt x="5874" y="3856"/>
                  <a:pt x="4843" y="3788"/>
                  <a:pt x="3979" y="4338"/>
                </a:cubicBezTo>
                <a:cubicBezTo>
                  <a:pt x="3214" y="4824"/>
                  <a:pt x="1510" y="7608"/>
                  <a:pt x="1137" y="8676"/>
                </a:cubicBezTo>
                <a:cubicBezTo>
                  <a:pt x="650" y="10068"/>
                  <a:pt x="0" y="13013"/>
                  <a:pt x="0" y="13013"/>
                </a:cubicBezTo>
                <a:cubicBezTo>
                  <a:pt x="568" y="13495"/>
                  <a:pt x="1172" y="13916"/>
                  <a:pt x="1705" y="14459"/>
                </a:cubicBezTo>
                <a:cubicBezTo>
                  <a:pt x="2124" y="14885"/>
                  <a:pt x="2383" y="15555"/>
                  <a:pt x="2842" y="15905"/>
                </a:cubicBezTo>
                <a:cubicBezTo>
                  <a:pt x="3356" y="16297"/>
                  <a:pt x="4011" y="16287"/>
                  <a:pt x="4547" y="16628"/>
                </a:cubicBezTo>
                <a:cubicBezTo>
                  <a:pt x="5158" y="17017"/>
                  <a:pt x="5642" y="17686"/>
                  <a:pt x="6253" y="18074"/>
                </a:cubicBezTo>
                <a:cubicBezTo>
                  <a:pt x="6789" y="18415"/>
                  <a:pt x="7422" y="18456"/>
                  <a:pt x="7958" y="18797"/>
                </a:cubicBezTo>
                <a:cubicBezTo>
                  <a:pt x="12365" y="21600"/>
                  <a:pt x="7082" y="19149"/>
                  <a:pt x="11368" y="20966"/>
                </a:cubicBezTo>
                <a:cubicBezTo>
                  <a:pt x="13532" y="20660"/>
                  <a:pt x="16503" y="21249"/>
                  <a:pt x="18189" y="18797"/>
                </a:cubicBezTo>
                <a:cubicBezTo>
                  <a:pt x="19089" y="17489"/>
                  <a:pt x="19705" y="15905"/>
                  <a:pt x="20463" y="14459"/>
                </a:cubicBezTo>
                <a:lnTo>
                  <a:pt x="21600" y="12290"/>
                </a:lnTo>
                <a:cubicBezTo>
                  <a:pt x="21446" y="11113"/>
                  <a:pt x="21129" y="7309"/>
                  <a:pt x="20463" y="5784"/>
                </a:cubicBezTo>
                <a:cubicBezTo>
                  <a:pt x="19800" y="4265"/>
                  <a:pt x="19326" y="2410"/>
                  <a:pt x="18189" y="1446"/>
                </a:cubicBezTo>
                <a:lnTo>
                  <a:pt x="16484" y="0"/>
                </a:lnTo>
                <a:lnTo>
                  <a:pt x="5684" y="723"/>
                </a:lnTo>
              </a:path>
            </a:pathLst>
          </a:cu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240" name="Freeform 5"/>
          <p:cNvSpPr/>
          <p:nvPr/>
        </p:nvSpPr>
        <p:spPr>
          <a:xfrm>
            <a:off x="2300017" y="3229780"/>
            <a:ext cx="188133" cy="142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96" h="19553" extrusionOk="0">
                <a:moveTo>
                  <a:pt x="0" y="15085"/>
                </a:moveTo>
                <a:cubicBezTo>
                  <a:pt x="3869" y="15801"/>
                  <a:pt x="7774" y="16240"/>
                  <a:pt x="11606" y="17234"/>
                </a:cubicBezTo>
                <a:cubicBezTo>
                  <a:pt x="13320" y="17678"/>
                  <a:pt x="14957" y="20225"/>
                  <a:pt x="16580" y="19384"/>
                </a:cubicBezTo>
                <a:cubicBezTo>
                  <a:pt x="18430" y="18424"/>
                  <a:pt x="18791" y="15085"/>
                  <a:pt x="19896" y="12935"/>
                </a:cubicBezTo>
                <a:cubicBezTo>
                  <a:pt x="18056" y="-1375"/>
                  <a:pt x="21600" y="38"/>
                  <a:pt x="14922" y="38"/>
                </a:cubicBezTo>
              </a:path>
            </a:pathLst>
          </a:cu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241" name="Freeform 6"/>
          <p:cNvSpPr/>
          <p:nvPr/>
        </p:nvSpPr>
        <p:spPr>
          <a:xfrm>
            <a:off x="2127563" y="2900783"/>
            <a:ext cx="282198" cy="407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20800" y="20769"/>
                  <a:pt x="19915" y="19975"/>
                  <a:pt x="19200" y="19108"/>
                </a:cubicBezTo>
                <a:cubicBezTo>
                  <a:pt x="18312" y="18032"/>
                  <a:pt x="17840" y="16792"/>
                  <a:pt x="16800" y="15785"/>
                </a:cubicBezTo>
                <a:cubicBezTo>
                  <a:pt x="15814" y="14829"/>
                  <a:pt x="14242" y="14220"/>
                  <a:pt x="13200" y="13292"/>
                </a:cubicBezTo>
                <a:cubicBezTo>
                  <a:pt x="13199" y="13292"/>
                  <a:pt x="7200" y="7062"/>
                  <a:pt x="6000" y="5815"/>
                </a:cubicBezTo>
                <a:cubicBezTo>
                  <a:pt x="5200" y="4985"/>
                  <a:pt x="4620" y="4029"/>
                  <a:pt x="3600" y="3323"/>
                </a:cubicBezTo>
                <a:cubicBezTo>
                  <a:pt x="567" y="1224"/>
                  <a:pt x="1706" y="2362"/>
                  <a:pt x="0" y="0"/>
                </a:cubicBezTo>
              </a:path>
            </a:pathLst>
          </a:cu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242" name="Donut 7"/>
          <p:cNvSpPr/>
          <p:nvPr/>
        </p:nvSpPr>
        <p:spPr>
          <a:xfrm>
            <a:off x="3538552" y="3433900"/>
            <a:ext cx="423297" cy="4684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4070"/>
                  <a:pt x="7818" y="16721"/>
                  <a:pt x="10800" y="16721"/>
                </a:cubicBezTo>
                <a:cubicBezTo>
                  <a:pt x="13782" y="16721"/>
                  <a:pt x="16200" y="14070"/>
                  <a:pt x="16200" y="10800"/>
                </a:cubicBezTo>
                <a:cubicBezTo>
                  <a:pt x="16200" y="7530"/>
                  <a:pt x="13782" y="4879"/>
                  <a:pt x="10800" y="4879"/>
                </a:cubicBezTo>
                <a:cubicBezTo>
                  <a:pt x="7818" y="4879"/>
                  <a:pt x="5400" y="7530"/>
                  <a:pt x="5400" y="10800"/>
                </a:cubicBezTo>
                <a:close/>
              </a:path>
            </a:pathLst>
          </a:custGeom>
          <a:gradFill>
            <a:gsLst>
              <a:gs pos="0">
                <a:srgbClr val="3F80CE"/>
              </a:gs>
              <a:gs pos="100000">
                <a:schemeClr val="accent1">
                  <a:hueOff val="357503"/>
                  <a:satOff val="54545"/>
                  <a:lumOff val="29273"/>
                </a:schemeClr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243" name="Freeform 8"/>
          <p:cNvSpPr/>
          <p:nvPr/>
        </p:nvSpPr>
        <p:spPr>
          <a:xfrm>
            <a:off x="5121996" y="2712623"/>
            <a:ext cx="397136" cy="3136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15" h="21542" extrusionOk="0">
                <a:moveTo>
                  <a:pt x="3970" y="0"/>
                </a:moveTo>
                <a:cubicBezTo>
                  <a:pt x="3706" y="1077"/>
                  <a:pt x="3379" y="2130"/>
                  <a:pt x="3176" y="3231"/>
                </a:cubicBezTo>
                <a:cubicBezTo>
                  <a:pt x="2849" y="5007"/>
                  <a:pt x="2856" y="6902"/>
                  <a:pt x="2382" y="8616"/>
                </a:cubicBezTo>
                <a:cubicBezTo>
                  <a:pt x="2047" y="9828"/>
                  <a:pt x="1221" y="10690"/>
                  <a:pt x="794" y="11848"/>
                </a:cubicBezTo>
                <a:cubicBezTo>
                  <a:pt x="420" y="12863"/>
                  <a:pt x="265" y="14002"/>
                  <a:pt x="0" y="15079"/>
                </a:cubicBezTo>
                <a:cubicBezTo>
                  <a:pt x="529" y="15797"/>
                  <a:pt x="871" y="16941"/>
                  <a:pt x="1588" y="17233"/>
                </a:cubicBezTo>
                <a:cubicBezTo>
                  <a:pt x="3632" y="18065"/>
                  <a:pt x="5832" y="17870"/>
                  <a:pt x="7941" y="18310"/>
                </a:cubicBezTo>
                <a:cubicBezTo>
                  <a:pt x="9275" y="18588"/>
                  <a:pt x="10594" y="18990"/>
                  <a:pt x="11911" y="19387"/>
                </a:cubicBezTo>
                <a:cubicBezTo>
                  <a:pt x="12977" y="19708"/>
                  <a:pt x="14018" y="20174"/>
                  <a:pt x="15088" y="20464"/>
                </a:cubicBezTo>
                <a:cubicBezTo>
                  <a:pt x="19276" y="21600"/>
                  <a:pt x="21600" y="21541"/>
                  <a:pt x="19058" y="21541"/>
                </a:cubicBezTo>
              </a:path>
            </a:pathLst>
          </a:cu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244" name="Freeform 9"/>
          <p:cNvSpPr/>
          <p:nvPr/>
        </p:nvSpPr>
        <p:spPr>
          <a:xfrm>
            <a:off x="5200386" y="2304946"/>
            <a:ext cx="768266" cy="658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600" extrusionOk="0">
                <a:moveTo>
                  <a:pt x="0" y="21600"/>
                </a:moveTo>
                <a:cubicBezTo>
                  <a:pt x="1317" y="21257"/>
                  <a:pt x="2699" y="21158"/>
                  <a:pt x="3952" y="20571"/>
                </a:cubicBezTo>
                <a:cubicBezTo>
                  <a:pt x="4933" y="20112"/>
                  <a:pt x="5709" y="19200"/>
                  <a:pt x="6587" y="18514"/>
                </a:cubicBezTo>
                <a:cubicBezTo>
                  <a:pt x="7027" y="18171"/>
                  <a:pt x="7532" y="17923"/>
                  <a:pt x="7905" y="17486"/>
                </a:cubicBezTo>
                <a:cubicBezTo>
                  <a:pt x="8783" y="16457"/>
                  <a:pt x="9506" y="15207"/>
                  <a:pt x="10540" y="14400"/>
                </a:cubicBezTo>
                <a:cubicBezTo>
                  <a:pt x="13811" y="11846"/>
                  <a:pt x="9793" y="15129"/>
                  <a:pt x="13175" y="11829"/>
                </a:cubicBezTo>
                <a:cubicBezTo>
                  <a:pt x="13580" y="11433"/>
                  <a:pt x="14053" y="11143"/>
                  <a:pt x="14492" y="10800"/>
                </a:cubicBezTo>
                <a:cubicBezTo>
                  <a:pt x="16834" y="6686"/>
                  <a:pt x="13760" y="11657"/>
                  <a:pt x="16688" y="8229"/>
                </a:cubicBezTo>
                <a:cubicBezTo>
                  <a:pt x="17061" y="7791"/>
                  <a:pt x="17228" y="7161"/>
                  <a:pt x="17566" y="6686"/>
                </a:cubicBezTo>
                <a:cubicBezTo>
                  <a:pt x="17964" y="6127"/>
                  <a:pt x="18503" y="5717"/>
                  <a:pt x="18884" y="5143"/>
                </a:cubicBezTo>
                <a:cubicBezTo>
                  <a:pt x="19532" y="4167"/>
                  <a:pt x="20055" y="3086"/>
                  <a:pt x="20640" y="2057"/>
                </a:cubicBezTo>
                <a:cubicBezTo>
                  <a:pt x="21600" y="372"/>
                  <a:pt x="21519" y="1132"/>
                  <a:pt x="21519" y="0"/>
                </a:cubicBezTo>
              </a:path>
            </a:pathLst>
          </a:cu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245" name="Plus 10"/>
          <p:cNvSpPr/>
          <p:nvPr/>
        </p:nvSpPr>
        <p:spPr>
          <a:xfrm>
            <a:off x="2939406" y="3495995"/>
            <a:ext cx="241952" cy="344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8371"/>
                </a:moveTo>
                <a:lnTo>
                  <a:pt x="7344" y="8371"/>
                </a:lnTo>
                <a:lnTo>
                  <a:pt x="7344" y="0"/>
                </a:lnTo>
                <a:lnTo>
                  <a:pt x="14256" y="0"/>
                </a:lnTo>
                <a:lnTo>
                  <a:pt x="14256" y="8371"/>
                </a:lnTo>
                <a:lnTo>
                  <a:pt x="21600" y="8371"/>
                </a:lnTo>
                <a:lnTo>
                  <a:pt x="21600" y="13229"/>
                </a:lnTo>
                <a:lnTo>
                  <a:pt x="14256" y="13229"/>
                </a:lnTo>
                <a:lnTo>
                  <a:pt x="14256" y="21600"/>
                </a:lnTo>
                <a:lnTo>
                  <a:pt x="7344" y="21600"/>
                </a:lnTo>
                <a:lnTo>
                  <a:pt x="7344" y="13229"/>
                </a:lnTo>
                <a:lnTo>
                  <a:pt x="0" y="13229"/>
                </a:lnTo>
                <a:close/>
              </a:path>
            </a:pathLst>
          </a:custGeom>
          <a:gradFill>
            <a:gsLst>
              <a:gs pos="0">
                <a:srgbClr val="3F80CE"/>
              </a:gs>
              <a:gs pos="100000">
                <a:schemeClr val="accent1">
                  <a:hueOff val="357503"/>
                  <a:satOff val="54545"/>
                  <a:lumOff val="29273"/>
                </a:schemeClr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6" name="Equal 11"/>
          <p:cNvSpPr/>
          <p:nvPr/>
        </p:nvSpPr>
        <p:spPr>
          <a:xfrm>
            <a:off x="4838594" y="3005704"/>
            <a:ext cx="532306" cy="313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8640"/>
                </a:lnTo>
                <a:lnTo>
                  <a:pt x="0" y="8640"/>
                </a:lnTo>
                <a:close/>
                <a:moveTo>
                  <a:pt x="0" y="12960"/>
                </a:moveTo>
                <a:lnTo>
                  <a:pt x="21600" y="1296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3F80CE"/>
              </a:gs>
              <a:gs pos="100000">
                <a:schemeClr val="accent1">
                  <a:hueOff val="357503"/>
                  <a:satOff val="54545"/>
                  <a:lumOff val="29273"/>
                </a:schemeClr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247" name="TextBox 12"/>
          <p:cNvSpPr txBox="1"/>
          <p:nvPr/>
        </p:nvSpPr>
        <p:spPr>
          <a:xfrm>
            <a:off x="5967420" y="1366364"/>
            <a:ext cx="3029619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Vesicle merging with </a:t>
            </a:r>
          </a:p>
          <a:p>
            <a:r>
              <a:rPr dirty="0"/>
              <a:t>presynaptic membrane and </a:t>
            </a:r>
          </a:p>
          <a:p>
            <a:r>
              <a:rPr dirty="0"/>
              <a:t>NT release</a:t>
            </a:r>
          </a:p>
        </p:txBody>
      </p:sp>
      <p:sp>
        <p:nvSpPr>
          <p:cNvPr id="248" name="TextBox 13"/>
          <p:cNvSpPr txBox="1"/>
          <p:nvPr/>
        </p:nvSpPr>
        <p:spPr>
          <a:xfrm>
            <a:off x="1230739" y="2009242"/>
            <a:ext cx="2144463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Influx of impulse</a:t>
            </a:r>
          </a:p>
          <a:p>
            <a:r>
              <a:rPr dirty="0"/>
              <a:t>creates movement </a:t>
            </a:r>
          </a:p>
          <a:p>
            <a:r>
              <a:rPr dirty="0"/>
              <a:t>across axon</a:t>
            </a:r>
          </a:p>
        </p:txBody>
      </p:sp>
      <p:sp>
        <p:nvSpPr>
          <p:cNvPr id="250" name="https://www.youtube.com/watch?v=p5zFgT4aofA"/>
          <p:cNvSpPr txBox="1"/>
          <p:nvPr/>
        </p:nvSpPr>
        <p:spPr>
          <a:xfrm>
            <a:off x="3794477" y="5802630"/>
            <a:ext cx="5277444" cy="624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https://www.youtube.com/watch?v=p5zFgT4aofA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714005" y="4855873"/>
            <a:ext cx="1128791" cy="409590"/>
          </a:xfrm>
          <a:prstGeom prst="rightArrow">
            <a:avLst/>
          </a:prstGeom>
          <a:solidFill>
            <a:schemeClr val="accent2"/>
          </a:solidFill>
          <a:ln w="25400" cap="flat">
            <a:solidFill>
              <a:schemeClr val="accent2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Main neurotransmitters</a:t>
            </a:r>
          </a:p>
        </p:txBody>
      </p:sp>
      <p:sp>
        <p:nvSpPr>
          <p:cNvPr id="253" name="Content Placeholder 2"/>
          <p:cNvSpPr txBox="1">
            <a:spLocks noGrp="1"/>
          </p:cNvSpPr>
          <p:nvPr>
            <p:ph idx="1"/>
          </p:nvPr>
        </p:nvSpPr>
        <p:spPr>
          <a:xfrm>
            <a:off x="904642" y="12827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dirty="0"/>
              <a:t>AcetylCholine (ACh)</a:t>
            </a:r>
            <a:r>
              <a:rPr b="0" dirty="0"/>
              <a:t>- regulate muscle movement- found all over the </a:t>
            </a:r>
            <a:r>
              <a:rPr b="0" dirty="0" smtClean="0"/>
              <a:t>CNS.</a:t>
            </a:r>
            <a:endParaRPr lang="en-GB" b="0" dirty="0" smtClean="0"/>
          </a:p>
          <a:p>
            <a:pPr>
              <a:defRPr b="1"/>
            </a:pPr>
            <a:r>
              <a:rPr b="0" dirty="0" smtClean="0"/>
              <a:t>Various </a:t>
            </a:r>
            <a:r>
              <a:rPr b="0" dirty="0"/>
              <a:t>functions –pain, NE regulation, REM, memory and learning. </a:t>
            </a:r>
          </a:p>
          <a:p>
            <a:r>
              <a:rPr dirty="0"/>
              <a:t>Alz D associated. Muscarinic and Nicotinic ACh Receptors. </a:t>
            </a:r>
          </a:p>
        </p:txBody>
      </p:sp>
      <p:sp>
        <p:nvSpPr>
          <p:cNvPr id="255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27</a:t>
            </a:fld>
            <a:endParaRPr/>
          </a:p>
        </p:txBody>
      </p:sp>
      <p:pic>
        <p:nvPicPr>
          <p:cNvPr id="25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33326" y="4084897"/>
            <a:ext cx="3641650" cy="27731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ontent Placeholder 2"/>
          <p:cNvSpPr txBox="1">
            <a:spLocks noGrp="1"/>
          </p:cNvSpPr>
          <p:nvPr>
            <p:ph idx="1"/>
          </p:nvPr>
        </p:nvSpPr>
        <p:spPr>
          <a:xfrm>
            <a:off x="610926" y="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sz="2800" dirty="0"/>
              <a:t>Norepinephrine (NE)</a:t>
            </a:r>
            <a:r>
              <a:rPr sz="2800" b="0" dirty="0"/>
              <a:t> – “fight or flight” – HR, circulation and respiration- triggered as a sympathetic response. Metabolised by COMT and NET is responsible for reuptake of extracellular NE.</a:t>
            </a:r>
          </a:p>
          <a:p>
            <a:r>
              <a:rPr sz="2800" dirty="0"/>
              <a:t>NET is a target of many antidepressants and decreased quantities noted in ADHD</a:t>
            </a:r>
          </a:p>
          <a:p>
            <a:r>
              <a:rPr sz="2800" dirty="0"/>
              <a:t>Beta-1 receptors facilitate release of NE</a:t>
            </a:r>
          </a:p>
        </p:txBody>
      </p:sp>
      <p:sp>
        <p:nvSpPr>
          <p:cNvPr id="261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28</a:t>
            </a:fld>
            <a:endParaRPr/>
          </a:p>
        </p:txBody>
      </p:sp>
      <p:pic>
        <p:nvPicPr>
          <p:cNvPr id="26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88285" y="3655318"/>
            <a:ext cx="4434242" cy="3218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ontent Placeholder 2"/>
          <p:cNvSpPr txBox="1">
            <a:spLocks noGrp="1"/>
          </p:cNvSpPr>
          <p:nvPr>
            <p:ph idx="1"/>
          </p:nvPr>
        </p:nvSpPr>
        <p:spPr>
          <a:xfrm>
            <a:off x="88900" y="76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600"/>
              </a:spcBef>
              <a:defRPr sz="2900" b="1"/>
            </a:pPr>
            <a:r>
              <a:rPr dirty="0"/>
              <a:t>Dopamine (DA)</a:t>
            </a:r>
            <a:r>
              <a:rPr b="0" dirty="0"/>
              <a:t>: 2 main transporters (DAT) and (VMAT). 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dirty="0"/>
              <a:t>The main enzymes involved in metabolising DA are MAO and COMT. – targets for medications.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dirty="0"/>
              <a:t>Deficiency – Parkinsonism and Excess - Schizophrenia 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dirty="0"/>
              <a:t>Various D1-D4 receptor sites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https://www.youtube.com/watch?v=2uBuHcFspeA</a:t>
            </a:r>
          </a:p>
        </p:txBody>
      </p:sp>
      <p:sp>
        <p:nvSpPr>
          <p:cNvPr id="267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29</a:t>
            </a:fld>
            <a:endParaRPr/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75351" y="3298664"/>
            <a:ext cx="4768649" cy="31605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Introduction</a:t>
            </a:r>
          </a:p>
        </p:txBody>
      </p:sp>
      <p:sp>
        <p:nvSpPr>
          <p:cNvPr id="121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dirty="0"/>
              <a:t>Definitions and context</a:t>
            </a:r>
          </a:p>
          <a:p>
            <a:r>
              <a:rPr dirty="0"/>
              <a:t>Neuroanatomy</a:t>
            </a:r>
          </a:p>
          <a:p>
            <a:r>
              <a:rPr dirty="0"/>
              <a:t>Pharmacokinetic principles</a:t>
            </a:r>
          </a:p>
          <a:p>
            <a:r>
              <a:rPr dirty="0"/>
              <a:t>Classification of psychotropic medications</a:t>
            </a:r>
          </a:p>
          <a:p>
            <a:r>
              <a:rPr dirty="0"/>
              <a:t>Adverse effects</a:t>
            </a:r>
          </a:p>
          <a:p>
            <a:r>
              <a:rPr dirty="0"/>
              <a:t>Critical paper review</a:t>
            </a:r>
          </a:p>
          <a:p>
            <a:r>
              <a:rPr dirty="0"/>
              <a:t>What does a psychologist need to know</a:t>
            </a:r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12"/>
          </p:nvPr>
        </p:nvSpPr>
        <p:spPr>
          <a:xfrm>
            <a:off x="8502739" y="6404292"/>
            <a:ext cx="184061" cy="269241"/>
          </a:xfrm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build="p" animBg="1"/>
      <p:bldP spid="121" grpId="1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ontent Placeholder 2"/>
          <p:cNvSpPr txBox="1">
            <a:spLocks noGrp="1"/>
          </p:cNvSpPr>
          <p:nvPr>
            <p:ph idx="1"/>
          </p:nvPr>
        </p:nvSpPr>
        <p:spPr>
          <a:xfrm>
            <a:off x="12700" y="21007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dirty="0"/>
              <a:t>Serotonin (5HT)</a:t>
            </a:r>
            <a:r>
              <a:rPr b="0" dirty="0"/>
              <a:t>: important for mood, appetite, sleep, cognition and blood coagulation.</a:t>
            </a:r>
          </a:p>
          <a:p>
            <a:r>
              <a:rPr dirty="0"/>
              <a:t>Antidepressants inhibit reuptake – inhibiting serotonin reuptake into the presynaptic vesicle. </a:t>
            </a:r>
          </a:p>
          <a:p>
            <a:r>
              <a:rPr dirty="0"/>
              <a:t>Metabolised by </a:t>
            </a:r>
            <a:r>
              <a:rPr dirty="0" smtClean="0"/>
              <a:t>MAO</a:t>
            </a: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dirty="0"/>
          </a:p>
        </p:txBody>
      </p:sp>
      <p:sp>
        <p:nvSpPr>
          <p:cNvPr id="273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30</a:t>
            </a:fld>
            <a:endParaRPr/>
          </a:p>
        </p:txBody>
      </p:sp>
      <p:pic>
        <p:nvPicPr>
          <p:cNvPr id="2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69858" y="2811155"/>
            <a:ext cx="4166192" cy="399536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0" y="6211671"/>
            <a:ext cx="528177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dirty="0" smtClean="0">
                <a:hlinkClick r:id="rId3"/>
              </a:rPr>
              <a:t>https://www.youtube.com/watch?v=G4r3qCkLUDQ</a:t>
            </a:r>
            <a:endParaRPr lang="en-US" dirty="0" smtClean="0"/>
          </a:p>
          <a:p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ontent Placeholder 2"/>
          <p:cNvSpPr txBox="1">
            <a:spLocks noGrp="1"/>
          </p:cNvSpPr>
          <p:nvPr>
            <p:ph idx="1"/>
          </p:nvPr>
        </p:nvSpPr>
        <p:spPr>
          <a:xfrm>
            <a:off x="12700" y="254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Glutamate (Glu)</a:t>
            </a:r>
            <a:r>
              <a:rPr b="0"/>
              <a:t>: An excitatory neurotransmitter. Brain injury often results in excess release into the extracellular space. </a:t>
            </a:r>
          </a:p>
          <a:p>
            <a:r>
              <a:t>A 2013 study – excess Glu – precursor to psychosis in a high risk population. Levels may be prodromal to full development.</a:t>
            </a:r>
          </a:p>
        </p:txBody>
      </p:sp>
      <p:sp>
        <p:nvSpPr>
          <p:cNvPr id="277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31</a:t>
            </a:fld>
            <a:endParaRPr/>
          </a:p>
        </p:txBody>
      </p:sp>
      <p:pic>
        <p:nvPicPr>
          <p:cNvPr id="2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3263" y="3750934"/>
            <a:ext cx="3776988" cy="28530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ontent Placeholder 2"/>
          <p:cNvSpPr txBox="1">
            <a:spLocks noGrp="1"/>
          </p:cNvSpPr>
          <p:nvPr>
            <p:ph idx="1"/>
          </p:nvPr>
        </p:nvSpPr>
        <p:spPr>
          <a:xfrm>
            <a:off x="76200" y="127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GABA</a:t>
            </a:r>
            <a:r>
              <a:rPr b="0"/>
              <a:t> – a inhibitory NT, synthesised by Glu decarboxylase and transported via vesicles through transporters. </a:t>
            </a:r>
          </a:p>
          <a:p>
            <a:r>
              <a:t>Reuptake by membrane transporters into neurons where recycled by their enzymes. </a:t>
            </a:r>
          </a:p>
        </p:txBody>
      </p:sp>
      <p:sp>
        <p:nvSpPr>
          <p:cNvPr id="283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32</a:t>
            </a:fld>
            <a:endParaRPr/>
          </a:p>
        </p:txBody>
      </p:sp>
      <p:pic>
        <p:nvPicPr>
          <p:cNvPr id="2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3876" y="2853069"/>
            <a:ext cx="6785285" cy="37611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sychopharmacology: basic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Psychopharmacology: basics</a:t>
            </a:r>
          </a:p>
        </p:txBody>
      </p:sp>
      <p:sp>
        <p:nvSpPr>
          <p:cNvPr id="286" name="Body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33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itle 1"/>
          <p:cNvSpPr txBox="1">
            <a:spLocks noGrp="1"/>
          </p:cNvSpPr>
          <p:nvPr>
            <p:ph type="title"/>
          </p:nvPr>
        </p:nvSpPr>
        <p:spPr>
          <a:xfrm>
            <a:off x="1088223" y="162113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rPr dirty="0"/>
              <a:t>Basics</a:t>
            </a:r>
          </a:p>
        </p:txBody>
      </p:sp>
      <p:sp>
        <p:nvSpPr>
          <p:cNvPr id="290" name="Content Placeholder 2"/>
          <p:cNvSpPr txBox="1">
            <a:spLocks noGrp="1"/>
          </p:cNvSpPr>
          <p:nvPr>
            <p:ph idx="1"/>
          </p:nvPr>
        </p:nvSpPr>
        <p:spPr>
          <a:xfrm>
            <a:off x="875201" y="123087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dirty="0"/>
              <a:t>Pharmacokinetic</a:t>
            </a:r>
            <a:r>
              <a:rPr b="0" dirty="0"/>
              <a:t> actions – body on drug</a:t>
            </a:r>
          </a:p>
          <a:p>
            <a:pPr>
              <a:defRPr b="1"/>
            </a:pPr>
            <a:r>
              <a:rPr dirty="0"/>
              <a:t>Pharmaco</a:t>
            </a:r>
            <a:r>
              <a:rPr dirty="0">
                <a:solidFill>
                  <a:srgbClr val="FF0000"/>
                </a:solidFill>
              </a:rPr>
              <a:t>d</a:t>
            </a:r>
            <a:r>
              <a:rPr dirty="0"/>
              <a:t>ynamic</a:t>
            </a:r>
            <a:r>
              <a:rPr b="0" dirty="0"/>
              <a:t> actions – </a:t>
            </a:r>
            <a:r>
              <a:rPr b="0" dirty="0">
                <a:solidFill>
                  <a:srgbClr val="FF0000"/>
                </a:solidFill>
              </a:rPr>
              <a:t>d</a:t>
            </a:r>
            <a:r>
              <a:rPr b="0" dirty="0"/>
              <a:t>rug on body</a:t>
            </a:r>
          </a:p>
        </p:txBody>
      </p:sp>
      <p:sp>
        <p:nvSpPr>
          <p:cNvPr id="291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34</a:t>
            </a:fld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088223" y="3429000"/>
            <a:ext cx="236346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Drug gets</a:t>
            </a:r>
            <a:r>
              <a:rPr kumimoji="0" lang="en-GB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i</a:t>
            </a:r>
            <a:r>
              <a:rPr lang="en-GB" dirty="0" smtClean="0"/>
              <a:t>nto body &amp;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 smtClean="0"/>
              <a:t>reaches s</a:t>
            </a: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ite</a:t>
            </a:r>
            <a:r>
              <a:rPr kumimoji="0" lang="en-GB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of action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908" y="3456104"/>
            <a:ext cx="223508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Drug acts to produce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 smtClean="0"/>
              <a:t>Its effect on the body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05101" y="3485740"/>
            <a:ext cx="132403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Drug leaves </a:t>
            </a:r>
            <a:endParaRPr lang="en-GB" dirty="0" smtClean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 smtClean="0"/>
              <a:t>t</a:t>
            </a: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he</a:t>
            </a:r>
            <a:r>
              <a:rPr kumimoji="0" lang="en-GB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body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61754" y="5015402"/>
            <a:ext cx="212256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u="sng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Pharmacokinetics</a:t>
            </a:r>
            <a:endParaRPr kumimoji="0" lang="en-GB" sz="1800" b="1" u="sng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18215" y="5031476"/>
            <a:ext cx="232780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u="sng" strike="noStrike" cap="none" spc="0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Pharmacodynamics</a:t>
            </a:r>
            <a:endParaRPr kumimoji="0" lang="en-GB" sz="1800" b="1" u="sng" strike="noStrike" cap="none" spc="0" normalizeH="0" baseline="0" dirty="0">
              <a:ln>
                <a:noFill/>
              </a:ln>
              <a:solidFill>
                <a:srgbClr val="008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29238" y="5740758"/>
            <a:ext cx="170815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sng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Pharmacology</a:t>
            </a:r>
            <a:endParaRPr kumimoji="0" lang="en-GB" sz="1800" b="1" i="0" u="sng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90378" y="5756833"/>
            <a:ext cx="219642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Beneficial</a:t>
            </a:r>
            <a:r>
              <a:rPr kumimoji="0" lang="en-GB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or harmful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96100" y="6408295"/>
            <a:ext cx="152906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sng" strike="noStrike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Therapeutics</a:t>
            </a:r>
            <a:endParaRPr kumimoji="0" lang="en-GB" sz="1800" b="1" i="0" u="sng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371298" y="3780857"/>
            <a:ext cx="455113" cy="1588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Arrow Connector 16"/>
          <p:cNvCxnSpPr/>
          <p:nvPr/>
        </p:nvCxnSpPr>
        <p:spPr>
          <a:xfrm>
            <a:off x="6303529" y="3779269"/>
            <a:ext cx="805110" cy="3176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/>
          <p:cNvCxnSpPr/>
          <p:nvPr/>
        </p:nvCxnSpPr>
        <p:spPr>
          <a:xfrm>
            <a:off x="4089738" y="5449032"/>
            <a:ext cx="395830" cy="307801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/>
          <p:cNvCxnSpPr/>
          <p:nvPr/>
        </p:nvCxnSpPr>
        <p:spPr>
          <a:xfrm rot="10800000" flipV="1">
            <a:off x="5355916" y="5449031"/>
            <a:ext cx="706692" cy="307801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/>
          <p:cNvCxnSpPr/>
          <p:nvPr/>
        </p:nvCxnSpPr>
        <p:spPr>
          <a:xfrm>
            <a:off x="5707464" y="5979903"/>
            <a:ext cx="644296" cy="3173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Arrow Connector 24"/>
          <p:cNvCxnSpPr/>
          <p:nvPr/>
        </p:nvCxnSpPr>
        <p:spPr>
          <a:xfrm rot="5400000">
            <a:off x="7513761" y="6265227"/>
            <a:ext cx="278129" cy="1588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5492326" y="4572942"/>
            <a:ext cx="883335" cy="1589"/>
          </a:xfrm>
          <a:prstGeom prst="straightConnector1">
            <a:avLst/>
          </a:prstGeom>
          <a:noFill/>
          <a:ln w="25400" cap="flat">
            <a:solidFill>
              <a:srgbClr val="008000"/>
            </a:solidFill>
            <a:prstDash val="solid"/>
            <a:round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/>
          <p:cNvCxnSpPr/>
          <p:nvPr/>
        </p:nvCxnSpPr>
        <p:spPr>
          <a:xfrm rot="10800000" flipV="1">
            <a:off x="4572001" y="4034826"/>
            <a:ext cx="2678891" cy="996649"/>
          </a:xfrm>
          <a:prstGeom prst="straightConnector1">
            <a:avLst/>
          </a:prstGeom>
          <a:noFill/>
          <a:ln w="25400" cap="flat">
            <a:solidFill>
              <a:srgbClr val="C0504D"/>
            </a:solidFill>
            <a:prstDash val="solid"/>
            <a:round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Arrow Connector 30"/>
          <p:cNvCxnSpPr/>
          <p:nvPr/>
        </p:nvCxnSpPr>
        <p:spPr>
          <a:xfrm rot="5400000">
            <a:off x="3602667" y="4581771"/>
            <a:ext cx="899408" cy="2"/>
          </a:xfrm>
          <a:prstGeom prst="straightConnector1">
            <a:avLst/>
          </a:prstGeom>
          <a:noFill/>
          <a:ln w="25400" cap="flat">
            <a:solidFill>
              <a:srgbClr val="C0504D"/>
            </a:solidFill>
            <a:prstDash val="solid"/>
            <a:round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The Blood Brain Barrier</a:t>
            </a:r>
            <a:endParaRPr dirty="0"/>
          </a:p>
        </p:txBody>
      </p:sp>
      <p:sp>
        <p:nvSpPr>
          <p:cNvPr id="294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Psychotropic medications are both hydrophobic (build up) and hydrophillic (through membrane) in nature – accounting for speed of action.</a:t>
            </a:r>
          </a:p>
          <a:p>
            <a:r>
              <a:rPr dirty="0"/>
              <a:t>They need to be lipid (fat) soluble to get to the brain via the blood brain barrier. </a:t>
            </a:r>
          </a:p>
        </p:txBody>
      </p:sp>
      <p:sp>
        <p:nvSpPr>
          <p:cNvPr id="295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35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he blood brain barrier"/>
          <p:cNvSpPr txBox="1">
            <a:spLocks noGrp="1"/>
          </p:cNvSpPr>
          <p:nvPr>
            <p:ph type="title"/>
          </p:nvPr>
        </p:nvSpPr>
        <p:spPr>
          <a:xfrm>
            <a:off x="1035972" y="3015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rPr dirty="0"/>
              <a:t>The</a:t>
            </a:r>
            <a:r>
              <a:rPr dirty="0" smtClean="0"/>
              <a:t> </a:t>
            </a:r>
            <a:r>
              <a:rPr lang="en-GB" dirty="0" smtClean="0"/>
              <a:t>B</a:t>
            </a:r>
            <a:r>
              <a:rPr dirty="0" smtClean="0"/>
              <a:t>lood </a:t>
            </a:r>
            <a:r>
              <a:rPr lang="en-GB" dirty="0" smtClean="0"/>
              <a:t>B</a:t>
            </a:r>
            <a:r>
              <a:rPr dirty="0" smtClean="0"/>
              <a:t>rain </a:t>
            </a:r>
            <a:r>
              <a:rPr lang="en-GB" dirty="0" smtClean="0"/>
              <a:t>B</a:t>
            </a:r>
            <a:r>
              <a:rPr dirty="0" smtClean="0"/>
              <a:t>arrier</a:t>
            </a:r>
            <a:endParaRPr dirty="0"/>
          </a:p>
        </p:txBody>
      </p:sp>
      <p:sp>
        <p:nvSpPr>
          <p:cNvPr id="2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36</a:t>
            </a:fld>
            <a:endParaRPr/>
          </a:p>
        </p:txBody>
      </p:sp>
      <p:pic>
        <p:nvPicPr>
          <p:cNvPr id="299" name="image.tif" descr="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5287" y="2968225"/>
            <a:ext cx="5795963" cy="2633663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Ionized (lipophobic) drug molecules cannot easily pass through…"/>
          <p:cNvSpPr txBox="1"/>
          <p:nvPr/>
        </p:nvSpPr>
        <p:spPr>
          <a:xfrm>
            <a:off x="1118522" y="1122362"/>
            <a:ext cx="7051313" cy="1569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spcBef>
                <a:spcPts val="800"/>
              </a:spcBef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Ionized (lipophobic) drug molecules cannot easily pass through </a:t>
            </a:r>
          </a:p>
          <a:p>
            <a:pPr defTabSz="914400">
              <a:spcBef>
                <a:spcPts val="800"/>
              </a:spcBef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capillary walls in the CNS</a:t>
            </a:r>
          </a:p>
          <a:p>
            <a:pPr defTabSz="914400">
              <a:spcBef>
                <a:spcPts val="800"/>
              </a:spcBef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Non-ionized lipophilic drug molecules generally have ready access </a:t>
            </a:r>
          </a:p>
          <a:p>
            <a:pPr defTabSz="914400">
              <a:spcBef>
                <a:spcPts val="800"/>
              </a:spcBef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to the CNS</a:t>
            </a:r>
          </a:p>
        </p:txBody>
      </p:sp>
      <p:sp>
        <p:nvSpPr>
          <p:cNvPr id="301" name="A+"/>
          <p:cNvSpPr txBox="1"/>
          <p:nvPr/>
        </p:nvSpPr>
        <p:spPr>
          <a:xfrm>
            <a:off x="1389280" y="3156962"/>
            <a:ext cx="552014" cy="54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defRPr sz="3200" b="1">
                <a:solidFill>
                  <a:srgbClr val="0000FF"/>
                </a:solidFill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A</a:t>
            </a:r>
            <a:r>
              <a:rPr baseline="30000" dirty="0"/>
              <a:t>+</a:t>
            </a:r>
          </a:p>
        </p:txBody>
      </p:sp>
      <p:sp>
        <p:nvSpPr>
          <p:cNvPr id="302" name="A+"/>
          <p:cNvSpPr txBox="1"/>
          <p:nvPr/>
        </p:nvSpPr>
        <p:spPr>
          <a:xfrm>
            <a:off x="7162800" y="3124200"/>
            <a:ext cx="552014" cy="54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defRPr sz="3200" b="1">
                <a:solidFill>
                  <a:srgbClr val="0000FF"/>
                </a:solidFill>
                <a:latin typeface="Rockwell"/>
                <a:ea typeface="Rockwell"/>
                <a:cs typeface="Rockwell"/>
                <a:sym typeface="Rockwell"/>
              </a:defRPr>
            </a:pPr>
            <a:r>
              <a:t>A</a:t>
            </a:r>
            <a:r>
              <a:rPr baseline="30000"/>
              <a:t>+</a:t>
            </a:r>
          </a:p>
        </p:txBody>
      </p:sp>
      <p:sp>
        <p:nvSpPr>
          <p:cNvPr id="303" name="B"/>
          <p:cNvSpPr txBox="1"/>
          <p:nvPr/>
        </p:nvSpPr>
        <p:spPr>
          <a:xfrm>
            <a:off x="5418071" y="2424149"/>
            <a:ext cx="375206" cy="54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3200" b="1">
                <a:solidFill>
                  <a:srgbClr val="00CC00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rPr dirty="0"/>
              <a:t>B</a:t>
            </a:r>
          </a:p>
        </p:txBody>
      </p:sp>
      <p:sp>
        <p:nvSpPr>
          <p:cNvPr id="304" name="B"/>
          <p:cNvSpPr txBox="1"/>
          <p:nvPr/>
        </p:nvSpPr>
        <p:spPr>
          <a:xfrm>
            <a:off x="2411412" y="2349500"/>
            <a:ext cx="375207" cy="54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3200" b="1">
                <a:solidFill>
                  <a:srgbClr val="00CC00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B</a:t>
            </a:r>
          </a:p>
        </p:txBody>
      </p:sp>
      <p:sp>
        <p:nvSpPr>
          <p:cNvPr id="305" name="capillary in the periphery"/>
          <p:cNvSpPr txBox="1"/>
          <p:nvPr/>
        </p:nvSpPr>
        <p:spPr>
          <a:xfrm>
            <a:off x="1066800" y="5867400"/>
            <a:ext cx="2408223" cy="34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capillary in the periphery</a:t>
            </a:r>
          </a:p>
        </p:txBody>
      </p:sp>
      <p:sp>
        <p:nvSpPr>
          <p:cNvPr id="306" name="capillary in the brain"/>
          <p:cNvSpPr txBox="1"/>
          <p:nvPr/>
        </p:nvSpPr>
        <p:spPr>
          <a:xfrm>
            <a:off x="5105400" y="5867400"/>
            <a:ext cx="2002034" cy="34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capillary in the brain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Pharmacokinetic principles</a:t>
            </a:r>
          </a:p>
        </p:txBody>
      </p:sp>
      <p:sp>
        <p:nvSpPr>
          <p:cNvPr id="309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500"/>
              </a:spcBef>
              <a:defRPr sz="2400" b="1"/>
            </a:pPr>
            <a:r>
              <a:rPr dirty="0"/>
              <a:t>Absorption</a:t>
            </a:r>
            <a:r>
              <a:rPr b="0" dirty="0"/>
              <a:t> – drug into blood circulation, the blood brain barrier limits medications into the Brain. Routes affect absorption (IV&gt;IM&gt;orals).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 b="1"/>
            </a:pPr>
            <a:r>
              <a:rPr dirty="0"/>
              <a:t>Distribution</a:t>
            </a:r>
            <a:r>
              <a:rPr b="0" dirty="0"/>
              <a:t> – Once entered the blood stream, the drug is spread inside and outside the cell. Affinity, lipid solubility &amp; protein binding affect distribution as cannot pass through the BBB. 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 b="1"/>
            </a:pPr>
            <a:r>
              <a:rPr dirty="0"/>
              <a:t>Metabolism</a:t>
            </a:r>
            <a:r>
              <a:rPr b="0" dirty="0"/>
              <a:t> – Breakdown of the medication, often in liver via “first pass metabolism”. Enzyme induction/inhibition is important.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 b="1"/>
            </a:pPr>
            <a:r>
              <a:rPr dirty="0"/>
              <a:t>Elimination</a:t>
            </a:r>
            <a:r>
              <a:rPr b="0" dirty="0"/>
              <a:t> - majority of drugs excreted by kidney; acidic urine is good for the excretion of basic drugs (TCAS, AMPHETAMINES) and acidic drugs are passively reabsorbed. </a:t>
            </a:r>
          </a:p>
        </p:txBody>
      </p:sp>
      <p:sp>
        <p:nvSpPr>
          <p:cNvPr id="31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37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DM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675"/>
            <a:ext cx="9144000" cy="64106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Blood concentration</a:t>
            </a:r>
          </a:p>
        </p:txBody>
      </p:sp>
      <p:sp>
        <p:nvSpPr>
          <p:cNvPr id="315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36042" indent="-336042" defTabSz="448055">
              <a:defRPr sz="3136"/>
            </a:pPr>
            <a:r>
              <a:rPr i="1" dirty="0"/>
              <a:t>Either</a:t>
            </a:r>
            <a:r>
              <a:rPr dirty="0" smtClean="0"/>
              <a:t>:</a:t>
            </a:r>
            <a:endParaRPr lang="en-GB" dirty="0" smtClean="0"/>
          </a:p>
          <a:p>
            <a:pPr marL="336042" indent="-336042" defTabSz="448055">
              <a:buNone/>
              <a:defRPr sz="3136"/>
            </a:pPr>
            <a:endParaRPr dirty="0" smtClean="0"/>
          </a:p>
          <a:p>
            <a:pPr marL="336042" indent="-336042" defTabSz="448055">
              <a:defRPr sz="3136" b="1"/>
            </a:pPr>
            <a:r>
              <a:rPr dirty="0"/>
              <a:t>Zero order kinetics </a:t>
            </a:r>
            <a:r>
              <a:rPr b="0" dirty="0"/>
              <a:t>- a constant amount of drug is cleared in unit time &amp; elimination has reached saturation e.g. alcohol</a:t>
            </a:r>
          </a:p>
          <a:p>
            <a:pPr marL="336042" indent="-336042" defTabSz="448055">
              <a:buSzTx/>
              <a:buNone/>
              <a:defRPr sz="3136"/>
            </a:pPr>
            <a:endParaRPr dirty="0"/>
          </a:p>
          <a:p>
            <a:pPr marL="336042" indent="-336042" defTabSz="448055">
              <a:defRPr sz="3136" b="1"/>
            </a:pPr>
            <a:r>
              <a:rPr dirty="0"/>
              <a:t>First order kinetics </a:t>
            </a:r>
            <a:r>
              <a:rPr b="0" dirty="0"/>
              <a:t>- constant fraction of the drug is cleared per unit time (most drugs) </a:t>
            </a:r>
          </a:p>
        </p:txBody>
      </p:sp>
      <p:sp>
        <p:nvSpPr>
          <p:cNvPr id="316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39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efini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Definitions</a:t>
            </a:r>
          </a:p>
        </p:txBody>
      </p:sp>
      <p:sp>
        <p:nvSpPr>
          <p:cNvPr id="125" name="Whats your definition of psychopharmacology?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Whats your definition of psychopharmacology? </a:t>
            </a:r>
          </a:p>
          <a:p>
            <a:endParaRPr dirty="0"/>
          </a:p>
          <a:p>
            <a:pPr>
              <a:defRPr i="1">
                <a:solidFill>
                  <a:srgbClr val="030303"/>
                </a:solidFill>
              </a:defRPr>
            </a:pPr>
            <a:r>
              <a:rPr dirty="0"/>
              <a:t>The scientific study of the effects drugs have on </a:t>
            </a:r>
            <a:r>
              <a:rPr dirty="0">
                <a:hlinkClick r:id="rId2"/>
              </a:rPr>
              <a:t>mood</a:t>
            </a:r>
            <a:r>
              <a:rPr dirty="0"/>
              <a:t>, </a:t>
            </a:r>
            <a:r>
              <a:rPr dirty="0">
                <a:hlinkClick r:id="rId3"/>
              </a:rPr>
              <a:t>sensation</a:t>
            </a:r>
            <a:r>
              <a:rPr dirty="0"/>
              <a:t>, thinking, and behaviour.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12"/>
          </p:nvPr>
        </p:nvSpPr>
        <p:spPr>
          <a:xfrm>
            <a:off x="8502739" y="6404292"/>
            <a:ext cx="184061" cy="269241"/>
          </a:xfrm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Figure 2.10 Metabolism and Kinetic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049" y="342900"/>
            <a:ext cx="7919106" cy="59393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Volume of distribution (Vd)</a:t>
            </a:r>
          </a:p>
        </p:txBody>
      </p:sp>
      <p:sp>
        <p:nvSpPr>
          <p:cNvPr id="319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i="1" dirty="0"/>
              <a:t>Apparent distribution </a:t>
            </a:r>
            <a:r>
              <a:rPr i="1" dirty="0" smtClean="0"/>
              <a:t>volume</a:t>
            </a:r>
            <a:r>
              <a:rPr dirty="0" smtClean="0"/>
              <a:t> </a:t>
            </a:r>
            <a:endParaRPr lang="en-GB" dirty="0" smtClean="0"/>
          </a:p>
          <a:p>
            <a:pPr>
              <a:lnSpc>
                <a:spcPct val="90000"/>
              </a:lnSpc>
            </a:pPr>
            <a:r>
              <a:rPr lang="en-GB" dirty="0" smtClean="0"/>
              <a:t>Loading</a:t>
            </a:r>
            <a:r>
              <a:rPr dirty="0" smtClean="0"/>
              <a:t> </a:t>
            </a:r>
            <a:r>
              <a:rPr lang="en-GB" dirty="0" smtClean="0"/>
              <a:t>dose </a:t>
            </a:r>
            <a:r>
              <a:rPr lang="en-GB" dirty="0" err="1" smtClean="0"/>
              <a:t>reqd</a:t>
            </a:r>
            <a:r>
              <a:rPr dirty="0" smtClean="0"/>
              <a:t> </a:t>
            </a:r>
            <a:r>
              <a:rPr dirty="0"/>
              <a:t>= </a:t>
            </a:r>
            <a:r>
              <a:rPr dirty="0" smtClean="0"/>
              <a:t>Dose</a:t>
            </a:r>
            <a:r>
              <a:rPr lang="en-GB" dirty="0" smtClean="0"/>
              <a:t> concentration</a:t>
            </a:r>
            <a:r>
              <a:rPr dirty="0" smtClean="0"/>
              <a:t> </a:t>
            </a:r>
            <a:r>
              <a:rPr dirty="0"/>
              <a:t>/ Vd. </a:t>
            </a:r>
          </a:p>
          <a:p>
            <a:pPr>
              <a:lnSpc>
                <a:spcPct val="90000"/>
              </a:lnSpc>
            </a:pPr>
            <a:r>
              <a:rPr dirty="0"/>
              <a:t>The lower the Vd, the more protein bound, reduced lipid solubility, longer the duration of drug action..</a:t>
            </a:r>
          </a:p>
          <a:p>
            <a:pPr>
              <a:lnSpc>
                <a:spcPct val="90000"/>
              </a:lnSpc>
            </a:pPr>
            <a:r>
              <a:rPr i="1" dirty="0"/>
              <a:t>Bioavailability</a:t>
            </a:r>
            <a:r>
              <a:rPr dirty="0"/>
              <a:t> = the amount of drug that enters circulation when intro’d to the body &amp; has an active effect.</a:t>
            </a:r>
          </a:p>
          <a:p>
            <a:pPr>
              <a:lnSpc>
                <a:spcPct val="90000"/>
              </a:lnSpc>
            </a:pPr>
            <a:r>
              <a:rPr dirty="0"/>
              <a:t>Half life and steady state after 5 x t1/2</a:t>
            </a:r>
          </a:p>
        </p:txBody>
      </p:sp>
      <p:sp>
        <p:nvSpPr>
          <p:cNvPr id="32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41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intable-Human-Body-Outli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949" y="881111"/>
            <a:ext cx="2547889" cy="5095777"/>
          </a:xfrm>
          <a:prstGeom prst="rect">
            <a:avLst/>
          </a:prstGeom>
        </p:spPr>
      </p:pic>
      <p:sp>
        <p:nvSpPr>
          <p:cNvPr id="6" name="Lightning Bolt 5"/>
          <p:cNvSpPr/>
          <p:nvPr/>
        </p:nvSpPr>
        <p:spPr>
          <a:xfrm>
            <a:off x="1983603" y="707300"/>
            <a:ext cx="219054" cy="286336"/>
          </a:xfrm>
          <a:prstGeom prst="lightningBol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99744" y="881111"/>
            <a:ext cx="4583056" cy="39703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20mg/l </a:t>
            </a:r>
            <a:r>
              <a:rPr kumimoji="0" lang="en-GB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paracetamol</a:t>
            </a: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(meds concentration)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dirty="0" smtClean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 smtClean="0"/>
              <a:t>Volume of distribution = 50L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dirty="0" smtClean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How</a:t>
            </a:r>
            <a:r>
              <a:rPr kumimoji="0" lang="en-GB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much of a dose do we need?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baseline="0" dirty="0" smtClean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aseline="0" dirty="0" smtClean="0"/>
              <a:t>Remember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aseline="0" dirty="0" smtClean="0"/>
              <a:t>Loading</a:t>
            </a:r>
            <a:r>
              <a:rPr lang="en-GB" dirty="0" smtClean="0"/>
              <a:t> dose =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dirty="0" smtClean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 smtClean="0"/>
              <a:t>Volume of distribution </a:t>
            </a:r>
            <a:r>
              <a:rPr lang="en-GB" dirty="0" err="1" smtClean="0"/>
              <a:t>x</a:t>
            </a:r>
            <a:r>
              <a:rPr lang="en-GB" dirty="0" smtClean="0"/>
              <a:t> meds concentration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3"/>
          <p:cNvSpPr txBox="1"/>
          <p:nvPr/>
        </p:nvSpPr>
        <p:spPr>
          <a:xfrm>
            <a:off x="1135740" y="30088"/>
            <a:ext cx="13640867" cy="649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>
            <a:spAutoFit/>
          </a:bodyPr>
          <a:lstStyle/>
          <a:p>
            <a:pPr>
              <a:defRPr b="1"/>
            </a:pPr>
            <a:r>
              <a:rPr dirty="0"/>
              <a:t>Acetylcholine (Ach) – Alz, learning, memory and movement</a:t>
            </a:r>
          </a:p>
          <a:p>
            <a:r>
              <a:rPr dirty="0"/>
              <a:t>1. basal ganglia</a:t>
            </a:r>
          </a:p>
          <a:p>
            <a:r>
              <a:rPr dirty="0"/>
              <a:t>2. cerebral cortex</a:t>
            </a:r>
          </a:p>
          <a:p>
            <a:r>
              <a:rPr dirty="0"/>
              <a:t>3. basal nucleus of Meynert </a:t>
            </a:r>
          </a:p>
          <a:p>
            <a:endParaRPr dirty="0"/>
          </a:p>
          <a:p>
            <a:pPr>
              <a:defRPr b="1"/>
            </a:pPr>
            <a:r>
              <a:rPr dirty="0"/>
              <a:t>Dopamine (DA) – behaviour, emotions and movement</a:t>
            </a:r>
          </a:p>
          <a:p>
            <a:r>
              <a:rPr dirty="0"/>
              <a:t>1. tuberoinfundibular (c.f. Prolactin secretion)</a:t>
            </a:r>
          </a:p>
          <a:p>
            <a:r>
              <a:rPr dirty="0"/>
              <a:t>2. mesocorticolimbic (c.f. Schizophrenia)</a:t>
            </a:r>
          </a:p>
          <a:p>
            <a:r>
              <a:rPr dirty="0"/>
              <a:t>3. nigrostriatal (c.f. Parkinson’s)</a:t>
            </a:r>
          </a:p>
          <a:p>
            <a:r>
              <a:rPr dirty="0"/>
              <a:t>4. ventral tegmental area (reward; motivation)</a:t>
            </a:r>
          </a:p>
          <a:p>
            <a:endParaRPr dirty="0"/>
          </a:p>
          <a:p>
            <a:pPr>
              <a:defRPr b="1"/>
            </a:pPr>
            <a:r>
              <a:rPr dirty="0"/>
              <a:t>Serotonin (5-HT)- impulsivity, aggression, depression and food intake </a:t>
            </a:r>
          </a:p>
          <a:p>
            <a:r>
              <a:rPr dirty="0"/>
              <a:t>1. brain stem - raphe nucleus, pons 2. cerebral cortex</a:t>
            </a:r>
          </a:p>
          <a:p>
            <a:r>
              <a:rPr dirty="0"/>
              <a:t>3. limbic system</a:t>
            </a:r>
          </a:p>
          <a:p>
            <a:endParaRPr dirty="0"/>
          </a:p>
          <a:p>
            <a:pPr>
              <a:defRPr b="1"/>
            </a:pPr>
            <a:r>
              <a:rPr dirty="0"/>
              <a:t>Noradrenaline (NA) – arousal, attention and memory </a:t>
            </a:r>
          </a:p>
          <a:p>
            <a:pPr marL="342900" indent="-342900">
              <a:buSzPct val="100000"/>
              <a:buAutoNum type="arabicPeriod"/>
            </a:pPr>
            <a:r>
              <a:rPr dirty="0"/>
              <a:t>brain stem - locus cereuleus 2. reticular activating system</a:t>
            </a:r>
          </a:p>
          <a:p>
            <a:pPr marL="342900" indent="-342900">
              <a:defRPr b="1"/>
            </a:pPr>
            <a:r>
              <a:rPr dirty="0"/>
              <a:t>GABA</a:t>
            </a:r>
            <a:r>
              <a:rPr b="0" dirty="0"/>
              <a:t>  </a:t>
            </a:r>
            <a:r>
              <a:rPr dirty="0"/>
              <a:t>- sleep and anxiety</a:t>
            </a:r>
          </a:p>
          <a:p>
            <a:r>
              <a:rPr dirty="0"/>
              <a:t>1. cerebral cortex 2. striato-nigral</a:t>
            </a:r>
          </a:p>
          <a:p>
            <a:pPr>
              <a:defRPr b="1"/>
            </a:pPr>
            <a:r>
              <a:rPr dirty="0"/>
              <a:t>Opiate (Op) – pain relief </a:t>
            </a:r>
          </a:p>
          <a:p>
            <a:r>
              <a:rPr dirty="0"/>
              <a:t>1. periaquaductal grey matter</a:t>
            </a:r>
          </a:p>
          <a:p>
            <a:r>
              <a:rPr dirty="0"/>
              <a:t>  </a:t>
            </a:r>
          </a:p>
          <a:p>
            <a:pPr>
              <a:defRPr b="1"/>
            </a:pPr>
            <a:r>
              <a:rPr dirty="0"/>
              <a:t>Glutamate (Glu) – long term memory</a:t>
            </a:r>
          </a:p>
          <a:p>
            <a:r>
              <a:rPr dirty="0"/>
              <a:t>  1. cortex and striatal pathways</a:t>
            </a:r>
          </a:p>
        </p:txBody>
      </p:sp>
      <p:sp>
        <p:nvSpPr>
          <p:cNvPr id="323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43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Pharmacodynamic actions</a:t>
            </a:r>
          </a:p>
        </p:txBody>
      </p:sp>
      <p:sp>
        <p:nvSpPr>
          <p:cNvPr id="326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Is the activity of the drug on body tissues</a:t>
            </a:r>
          </a:p>
          <a:p>
            <a:r>
              <a:t>Medications act as either </a:t>
            </a:r>
            <a:r>
              <a:rPr i="1"/>
              <a:t>agonists</a:t>
            </a:r>
            <a:r>
              <a:t> (receptor binders) or </a:t>
            </a:r>
            <a:r>
              <a:rPr i="1"/>
              <a:t>antagonists </a:t>
            </a:r>
            <a:r>
              <a:t>(receptor blockers), by inhibiting enzymes or blocking stimulators of neurotransmitter membrane transporters</a:t>
            </a:r>
          </a:p>
        </p:txBody>
      </p:sp>
      <p:sp>
        <p:nvSpPr>
          <p:cNvPr id="327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44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Receptor types"/>
          <p:cNvSpPr txBox="1">
            <a:spLocks noGrp="1"/>
          </p:cNvSpPr>
          <p:nvPr>
            <p:ph type="title"/>
          </p:nvPr>
        </p:nvSpPr>
        <p:spPr>
          <a:xfrm>
            <a:off x="1789302" y="274320"/>
            <a:ext cx="7498080" cy="1143000"/>
          </a:xfrm>
          <a:prstGeom prst="rect">
            <a:avLst/>
          </a:prstGeom>
        </p:spPr>
        <p:txBody>
          <a:bodyPr/>
          <a:lstStyle/>
          <a:p>
            <a:r>
              <a:t>Receptor types</a:t>
            </a:r>
          </a:p>
        </p:txBody>
      </p:sp>
      <p:sp>
        <p:nvSpPr>
          <p:cNvPr id="360" name="Slide Number"/>
          <p:cNvSpPr txBox="1">
            <a:spLocks noGrp="1"/>
          </p:cNvSpPr>
          <p:nvPr>
            <p:ph type="sldNum" sz="quarter" idx="12"/>
          </p:nvPr>
        </p:nvSpPr>
        <p:spPr>
          <a:xfrm>
            <a:off x="8686800" y="6305550"/>
            <a:ext cx="457200" cy="476250"/>
          </a:xfrm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45</a:t>
            </a:fld>
            <a:endParaRPr dirty="0"/>
          </a:p>
        </p:txBody>
      </p:sp>
      <p:sp>
        <p:nvSpPr>
          <p:cNvPr id="332" name="IONOTROPIC RECEPTORS…"/>
          <p:cNvSpPr txBox="1"/>
          <p:nvPr/>
        </p:nvSpPr>
        <p:spPr>
          <a:xfrm>
            <a:off x="1023619" y="1562100"/>
            <a:ext cx="5780346" cy="692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/>
          <a:p>
            <a:pPr marL="457200" indent="-457200" defTabSz="914400">
              <a:buSzPct val="100000"/>
              <a:buAutoNum type="arabicPeriod"/>
              <a:defRPr u="sng">
                <a:latin typeface="Rockwell"/>
                <a:ea typeface="Rockwell"/>
                <a:cs typeface="Rockwell"/>
                <a:sym typeface="Rockwell"/>
              </a:defRPr>
            </a:pPr>
            <a:r>
              <a:t>IONOTROPIC RECEPTORS</a:t>
            </a:r>
          </a:p>
          <a:p>
            <a:pPr marL="457200" indent="-457200" defTabSz="914400">
              <a:defRPr sz="800" u="sng"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  <a:p>
            <a:pPr marL="457200" indent="-457200" defTabSz="914400">
              <a:defRPr sz="1600">
                <a:latin typeface="Rockwell"/>
                <a:ea typeface="Rockwell"/>
                <a:cs typeface="Rockwell"/>
                <a:sym typeface="Rockwell"/>
              </a:defRPr>
            </a:pPr>
            <a:r>
              <a:t>The receptor is directly coupled to ion channels in the cell membrane </a:t>
            </a:r>
          </a:p>
        </p:txBody>
      </p:sp>
      <p:sp>
        <p:nvSpPr>
          <p:cNvPr id="333" name="2.   METABOTROPIC RECEPTORS…"/>
          <p:cNvSpPr txBox="1"/>
          <p:nvPr/>
        </p:nvSpPr>
        <p:spPr>
          <a:xfrm>
            <a:off x="1115694" y="3771900"/>
            <a:ext cx="7315200" cy="921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>
            <a:spAutoFit/>
          </a:bodyPr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t>2.   </a:t>
            </a:r>
            <a:r>
              <a:rPr u="sng"/>
              <a:t>METABOTROPIC RECEPTORS</a:t>
            </a:r>
          </a:p>
          <a:p>
            <a:pPr defTabSz="914400">
              <a:defRPr sz="800" u="sng"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  <a:p>
            <a:pPr defTabSz="914400">
              <a:defRPr sz="1600">
                <a:latin typeface="Rockwell"/>
                <a:ea typeface="Rockwell"/>
                <a:cs typeface="Rockwell"/>
                <a:sym typeface="Rockwell"/>
              </a:defRPr>
            </a:pPr>
            <a:r>
              <a:t>Receptor activation initiates a metabolic ‘cascade’ culminating in opening or closing of ion channels </a:t>
            </a:r>
            <a:r>
              <a:rPr u="sng"/>
              <a:t> </a:t>
            </a:r>
          </a:p>
        </p:txBody>
      </p:sp>
      <p:grpSp>
        <p:nvGrpSpPr>
          <p:cNvPr id="344" name="Group"/>
          <p:cNvGrpSpPr/>
          <p:nvPr/>
        </p:nvGrpSpPr>
        <p:grpSpPr>
          <a:xfrm>
            <a:off x="2411094" y="2552700"/>
            <a:ext cx="5145346" cy="990600"/>
            <a:chOff x="0" y="0"/>
            <a:chExt cx="5145345" cy="990600"/>
          </a:xfrm>
        </p:grpSpPr>
        <p:sp>
          <p:nvSpPr>
            <p:cNvPr id="334" name="Rectangle"/>
            <p:cNvSpPr/>
            <p:nvPr/>
          </p:nvSpPr>
          <p:spPr>
            <a:xfrm>
              <a:off x="152400" y="228600"/>
              <a:ext cx="3810000" cy="533400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335" name="Rectangle"/>
            <p:cNvSpPr/>
            <p:nvPr/>
          </p:nvSpPr>
          <p:spPr>
            <a:xfrm>
              <a:off x="0" y="0"/>
              <a:ext cx="457200" cy="9906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336" name="Rectangle"/>
            <p:cNvSpPr/>
            <p:nvPr/>
          </p:nvSpPr>
          <p:spPr>
            <a:xfrm>
              <a:off x="3657600" y="0"/>
              <a:ext cx="457200" cy="9906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337" name="Rectangle"/>
            <p:cNvSpPr/>
            <p:nvPr/>
          </p:nvSpPr>
          <p:spPr>
            <a:xfrm>
              <a:off x="2590800" y="76200"/>
              <a:ext cx="381000" cy="8382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338" name="Rectangle"/>
            <p:cNvSpPr/>
            <p:nvPr/>
          </p:nvSpPr>
          <p:spPr>
            <a:xfrm>
              <a:off x="2438400" y="152400"/>
              <a:ext cx="228600" cy="762000"/>
            </a:xfrm>
            <a:prstGeom prst="rect">
              <a:avLst/>
            </a:prstGeom>
            <a:solidFill>
              <a:srgbClr val="D348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339" name="Rectangle"/>
            <p:cNvSpPr/>
            <p:nvPr/>
          </p:nvSpPr>
          <p:spPr>
            <a:xfrm>
              <a:off x="2819400" y="152400"/>
              <a:ext cx="228600" cy="762000"/>
            </a:xfrm>
            <a:prstGeom prst="rect">
              <a:avLst/>
            </a:prstGeom>
            <a:solidFill>
              <a:srgbClr val="D348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340" name="Rectangle"/>
            <p:cNvSpPr/>
            <p:nvPr/>
          </p:nvSpPr>
          <p:spPr>
            <a:xfrm>
              <a:off x="1905000" y="152400"/>
              <a:ext cx="533400" cy="228600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341" name="Square"/>
            <p:cNvSpPr/>
            <p:nvPr/>
          </p:nvSpPr>
          <p:spPr>
            <a:xfrm>
              <a:off x="2133600" y="76200"/>
              <a:ext cx="152400" cy="1524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342" name="ion channel"/>
            <p:cNvSpPr txBox="1"/>
            <p:nvPr/>
          </p:nvSpPr>
          <p:spPr>
            <a:xfrm>
              <a:off x="4098925" y="290512"/>
              <a:ext cx="1046421" cy="3114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600">
                  <a:latin typeface="Rockwell"/>
                  <a:ea typeface="Rockwell"/>
                  <a:cs typeface="Rockwell"/>
                  <a:sym typeface="Rockwell"/>
                </a:defRPr>
              </a:lvl1pPr>
            </a:lstStyle>
            <a:p>
              <a:r>
                <a:t>ion channel</a:t>
              </a:r>
            </a:p>
          </p:txBody>
        </p:sp>
        <p:sp>
          <p:nvSpPr>
            <p:cNvPr id="343" name="Line"/>
            <p:cNvSpPr/>
            <p:nvPr/>
          </p:nvSpPr>
          <p:spPr>
            <a:xfrm flipH="1" flipV="1">
              <a:off x="2895600" y="457199"/>
              <a:ext cx="1219200" cy="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</p:grpSp>
      <p:sp>
        <p:nvSpPr>
          <p:cNvPr id="345" name="Rectangle"/>
          <p:cNvSpPr/>
          <p:nvPr/>
        </p:nvSpPr>
        <p:spPr>
          <a:xfrm>
            <a:off x="1725294" y="5295900"/>
            <a:ext cx="4906963" cy="53340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46" name="Rectangle"/>
          <p:cNvSpPr/>
          <p:nvPr/>
        </p:nvSpPr>
        <p:spPr>
          <a:xfrm>
            <a:off x="6221094" y="5067300"/>
            <a:ext cx="457200" cy="990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47" name="Rectangle"/>
          <p:cNvSpPr/>
          <p:nvPr/>
        </p:nvSpPr>
        <p:spPr>
          <a:xfrm>
            <a:off x="5108256" y="5143500"/>
            <a:ext cx="381001" cy="838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48" name="Rectangle"/>
          <p:cNvSpPr/>
          <p:nvPr/>
        </p:nvSpPr>
        <p:spPr>
          <a:xfrm>
            <a:off x="4955856" y="5219700"/>
            <a:ext cx="228601" cy="762000"/>
          </a:xfrm>
          <a:prstGeom prst="rect">
            <a:avLst/>
          </a:prstGeom>
          <a:solidFill>
            <a:srgbClr val="D34817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49" name="Rectangle"/>
          <p:cNvSpPr/>
          <p:nvPr/>
        </p:nvSpPr>
        <p:spPr>
          <a:xfrm>
            <a:off x="5336856" y="5219700"/>
            <a:ext cx="228601" cy="762000"/>
          </a:xfrm>
          <a:prstGeom prst="rect">
            <a:avLst/>
          </a:prstGeom>
          <a:solidFill>
            <a:srgbClr val="D34817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50" name="Rectangle"/>
          <p:cNvSpPr/>
          <p:nvPr/>
        </p:nvSpPr>
        <p:spPr>
          <a:xfrm>
            <a:off x="2639694" y="5219700"/>
            <a:ext cx="533400" cy="228600"/>
          </a:xfrm>
          <a:prstGeom prst="rect">
            <a:avLst/>
          </a:prstGeom>
          <a:solidFill>
            <a:srgbClr val="0066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51" name="ion channel"/>
          <p:cNvSpPr txBox="1"/>
          <p:nvPr/>
        </p:nvSpPr>
        <p:spPr>
          <a:xfrm>
            <a:off x="6616381" y="5357812"/>
            <a:ext cx="1046421" cy="311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1600"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ion channel</a:t>
            </a:r>
          </a:p>
        </p:txBody>
      </p:sp>
      <p:sp>
        <p:nvSpPr>
          <p:cNvPr id="352" name="Line"/>
          <p:cNvSpPr/>
          <p:nvPr/>
        </p:nvSpPr>
        <p:spPr>
          <a:xfrm flipH="1">
            <a:off x="5413056" y="5524500"/>
            <a:ext cx="1219201" cy="0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53" name="Oval"/>
          <p:cNvSpPr/>
          <p:nvPr/>
        </p:nvSpPr>
        <p:spPr>
          <a:xfrm>
            <a:off x="2868294" y="5143500"/>
            <a:ext cx="152400" cy="2286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54" name="Line"/>
          <p:cNvSpPr/>
          <p:nvPr/>
        </p:nvSpPr>
        <p:spPr>
          <a:xfrm>
            <a:off x="2868294" y="5524500"/>
            <a:ext cx="0" cy="457200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55" name="enzyme"/>
          <p:cNvSpPr txBox="1"/>
          <p:nvPr/>
        </p:nvSpPr>
        <p:spPr>
          <a:xfrm>
            <a:off x="2363357" y="5956099"/>
            <a:ext cx="97887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1600"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rPr dirty="0"/>
              <a:t>enzyme</a:t>
            </a:r>
          </a:p>
        </p:txBody>
      </p:sp>
      <p:sp>
        <p:nvSpPr>
          <p:cNvPr id="356" name="Line"/>
          <p:cNvSpPr/>
          <p:nvPr/>
        </p:nvSpPr>
        <p:spPr>
          <a:xfrm>
            <a:off x="2868294" y="6294653"/>
            <a:ext cx="609601" cy="68047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57" name="2nd messenger"/>
          <p:cNvSpPr txBox="1"/>
          <p:nvPr/>
        </p:nvSpPr>
        <p:spPr>
          <a:xfrm>
            <a:off x="3554094" y="6057900"/>
            <a:ext cx="1156521" cy="5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defRPr sz="16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2</a:t>
            </a:r>
            <a:r>
              <a:rPr baseline="30000" dirty="0"/>
              <a:t>nd</a:t>
            </a:r>
            <a:r>
              <a:rPr baseline="30000" dirty="0" smtClean="0"/>
              <a:t> </a:t>
            </a:r>
            <a:r>
              <a:rPr dirty="0" smtClean="0"/>
              <a:t>messenger</a:t>
            </a:r>
            <a:endParaRPr dirty="0"/>
          </a:p>
        </p:txBody>
      </p:sp>
      <p:cxnSp>
        <p:nvCxnSpPr>
          <p:cNvPr id="358" name="Connection Line"/>
          <p:cNvCxnSpPr/>
          <p:nvPr/>
        </p:nvCxnSpPr>
        <p:spPr>
          <a:xfrm flipV="1">
            <a:off x="4143056" y="5676900"/>
            <a:ext cx="965200" cy="685800"/>
          </a:xfrm>
          <a:prstGeom prst="bentConnector2">
            <a:avLst/>
          </a:prstGeom>
          <a:ln>
            <a:solidFill>
              <a:srgbClr val="000000"/>
            </a:solidFill>
            <a:tailEnd type="triangle"/>
          </a:ln>
        </p:spPr>
      </p:cxnSp>
      <p:sp>
        <p:nvSpPr>
          <p:cNvPr id="359" name="Rectangle"/>
          <p:cNvSpPr/>
          <p:nvPr/>
        </p:nvSpPr>
        <p:spPr>
          <a:xfrm>
            <a:off x="1541144" y="5067300"/>
            <a:ext cx="720725" cy="990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1912" y="1412875"/>
            <a:ext cx="6684963" cy="5116513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IONOTROPIC RECEPTOR"/>
          <p:cNvSpPr txBox="1"/>
          <p:nvPr/>
        </p:nvSpPr>
        <p:spPr>
          <a:xfrm>
            <a:off x="2627312" y="620712"/>
            <a:ext cx="3866665" cy="421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2400" b="1" u="sng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IONOTROPIC RECEPTOR</a:t>
            </a:r>
          </a:p>
        </p:txBody>
      </p:sp>
      <p:sp>
        <p:nvSpPr>
          <p:cNvPr id="364" name="IONOTROPIC RECEPTORS"/>
          <p:cNvSpPr txBox="1"/>
          <p:nvPr/>
        </p:nvSpPr>
        <p:spPr>
          <a:xfrm>
            <a:off x="1052170" y="601662"/>
            <a:ext cx="4537076" cy="421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>
            <a:spAutoFit/>
          </a:bodyPr>
          <a:lstStyle>
            <a:lvl1pPr marL="457200" indent="-457200" defTabSz="914400">
              <a:defRPr sz="2400" b="1">
                <a:solidFill>
                  <a:srgbClr val="9E3611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rPr dirty="0"/>
              <a:t>IONOTROPIC RECEPTORS</a:t>
            </a:r>
          </a:p>
        </p:txBody>
      </p:sp>
      <p:sp>
        <p:nvSpPr>
          <p:cNvPr id="365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46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tangle"/>
          <p:cNvSpPr/>
          <p:nvPr/>
        </p:nvSpPr>
        <p:spPr>
          <a:xfrm>
            <a:off x="1241425" y="4724400"/>
            <a:ext cx="7158038" cy="8953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68" name="Rectangle"/>
          <p:cNvSpPr/>
          <p:nvPr/>
        </p:nvSpPr>
        <p:spPr>
          <a:xfrm>
            <a:off x="6816725" y="4562475"/>
            <a:ext cx="76200" cy="1238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69" name="opens"/>
          <p:cNvSpPr txBox="1"/>
          <p:nvPr/>
        </p:nvSpPr>
        <p:spPr>
          <a:xfrm>
            <a:off x="3419475" y="5676900"/>
            <a:ext cx="416422" cy="196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 defTabSz="914400">
              <a:defRPr sz="1300" b="1">
                <a:solidFill>
                  <a:srgbClr val="FF0000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opens</a:t>
            </a:r>
          </a:p>
        </p:txBody>
      </p:sp>
      <p:sp>
        <p:nvSpPr>
          <p:cNvPr id="370" name="Rectangle"/>
          <p:cNvSpPr/>
          <p:nvPr/>
        </p:nvSpPr>
        <p:spPr>
          <a:xfrm>
            <a:off x="2535237" y="4667250"/>
            <a:ext cx="693738" cy="1025525"/>
          </a:xfrm>
          <a:prstGeom prst="rect">
            <a:avLst/>
          </a:prstGeom>
          <a:solidFill>
            <a:srgbClr val="0000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71" name="receptor"/>
          <p:cNvSpPr txBox="1"/>
          <p:nvPr/>
        </p:nvSpPr>
        <p:spPr>
          <a:xfrm>
            <a:off x="7215187" y="4984750"/>
            <a:ext cx="742256" cy="219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 defTabSz="914400">
              <a:defRPr sz="1600" b="1">
                <a:solidFill>
                  <a:srgbClr val="0000FF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receptor</a:t>
            </a:r>
          </a:p>
        </p:txBody>
      </p:sp>
      <p:sp>
        <p:nvSpPr>
          <p:cNvPr id="372" name="ION"/>
          <p:cNvSpPr txBox="1"/>
          <p:nvPr/>
        </p:nvSpPr>
        <p:spPr>
          <a:xfrm>
            <a:off x="2635250" y="4132262"/>
            <a:ext cx="444563" cy="256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 defTabSz="914400">
              <a:defRPr b="1"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ION</a:t>
            </a:r>
          </a:p>
        </p:txBody>
      </p:sp>
      <p:sp>
        <p:nvSpPr>
          <p:cNvPr id="373" name="Rectangle"/>
          <p:cNvSpPr/>
          <p:nvPr/>
        </p:nvSpPr>
        <p:spPr>
          <a:xfrm>
            <a:off x="2735262" y="4432300"/>
            <a:ext cx="249238" cy="14319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74" name="Line"/>
          <p:cNvSpPr/>
          <p:nvPr/>
        </p:nvSpPr>
        <p:spPr>
          <a:xfrm>
            <a:off x="2860675" y="4537075"/>
            <a:ext cx="1588" cy="1231900"/>
          </a:xfrm>
          <a:prstGeom prst="line">
            <a:avLst/>
          </a:prstGeom>
          <a:ln w="14288">
            <a:solidFill>
              <a:srgbClr val="000000"/>
            </a:solidFill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75" name="Line"/>
          <p:cNvSpPr/>
          <p:nvPr/>
        </p:nvSpPr>
        <p:spPr>
          <a:xfrm flipV="1">
            <a:off x="2822575" y="5626100"/>
            <a:ext cx="76200" cy="142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10800" y="0"/>
                </a:lnTo>
                <a:lnTo>
                  <a:pt x="0" y="21600"/>
                </a:lnTo>
              </a:path>
            </a:pathLst>
          </a:custGeom>
          <a:ln w="14288">
            <a:solidFill>
              <a:srgbClr val="000000"/>
            </a:solidFill>
          </a:ln>
        </p:spPr>
        <p:txBody>
          <a:bodyPr lIns="45719" rIns="45719"/>
          <a:lstStyle/>
          <a:p>
            <a:pPr defTabSz="91440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76" name="Rectangle"/>
          <p:cNvSpPr/>
          <p:nvPr/>
        </p:nvSpPr>
        <p:spPr>
          <a:xfrm>
            <a:off x="6759575" y="4606925"/>
            <a:ext cx="620713" cy="328613"/>
          </a:xfrm>
          <a:prstGeom prst="rect">
            <a:avLst/>
          </a:prstGeom>
          <a:solidFill>
            <a:srgbClr val="0000FF"/>
          </a:solidFill>
          <a:ln w="4763">
            <a:solidFill>
              <a:srgbClr val="000000"/>
            </a:solidFill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77" name="Oval"/>
          <p:cNvSpPr/>
          <p:nvPr/>
        </p:nvSpPr>
        <p:spPr>
          <a:xfrm>
            <a:off x="6877050" y="4525962"/>
            <a:ext cx="136525" cy="15081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78" name="Line"/>
          <p:cNvSpPr/>
          <p:nvPr/>
        </p:nvSpPr>
        <p:spPr>
          <a:xfrm>
            <a:off x="7019925" y="4941887"/>
            <a:ext cx="0" cy="129540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79" name="Line"/>
          <p:cNvSpPr/>
          <p:nvPr/>
        </p:nvSpPr>
        <p:spPr>
          <a:xfrm>
            <a:off x="5795962" y="6238557"/>
            <a:ext cx="1223963" cy="1"/>
          </a:xfrm>
          <a:prstGeom prst="line">
            <a:avLst/>
          </a:prstGeom>
          <a:ln w="127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80" name="Oval"/>
          <p:cNvSpPr/>
          <p:nvPr/>
        </p:nvSpPr>
        <p:spPr>
          <a:xfrm>
            <a:off x="6084887" y="2276475"/>
            <a:ext cx="1719263" cy="1408113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81" name="Transmitter"/>
          <p:cNvSpPr txBox="1"/>
          <p:nvPr/>
        </p:nvSpPr>
        <p:spPr>
          <a:xfrm>
            <a:off x="6227762" y="2787650"/>
            <a:ext cx="1385268" cy="306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 defTabSz="914400">
              <a:defRPr sz="2100" b="1"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Transmitter</a:t>
            </a:r>
          </a:p>
        </p:txBody>
      </p:sp>
      <p:sp>
        <p:nvSpPr>
          <p:cNvPr id="382" name="Line"/>
          <p:cNvSpPr/>
          <p:nvPr/>
        </p:nvSpPr>
        <p:spPr>
          <a:xfrm>
            <a:off x="6949757" y="3284537"/>
            <a:ext cx="1" cy="1152526"/>
          </a:xfrm>
          <a:prstGeom prst="line">
            <a:avLst/>
          </a:prstGeom>
          <a:ln w="20701">
            <a:solidFill>
              <a:srgbClr val="000000"/>
            </a:solidFill>
            <a:tailEnd type="stealth"/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83" name="Line"/>
          <p:cNvSpPr/>
          <p:nvPr/>
        </p:nvSpPr>
        <p:spPr>
          <a:xfrm>
            <a:off x="6713537" y="1239837"/>
            <a:ext cx="1589" cy="1074738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84" name="Line"/>
          <p:cNvSpPr/>
          <p:nvPr/>
        </p:nvSpPr>
        <p:spPr>
          <a:xfrm flipV="1">
            <a:off x="7100887" y="1239837"/>
            <a:ext cx="1588" cy="1062038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85" name="Rectangle"/>
          <p:cNvSpPr/>
          <p:nvPr/>
        </p:nvSpPr>
        <p:spPr>
          <a:xfrm>
            <a:off x="5470525" y="2206625"/>
            <a:ext cx="750888" cy="1619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86" name="Rectangle"/>
          <p:cNvSpPr/>
          <p:nvPr/>
        </p:nvSpPr>
        <p:spPr>
          <a:xfrm>
            <a:off x="6723062" y="2205037"/>
            <a:ext cx="373063" cy="1587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87" name="metabolic…"/>
          <p:cNvSpPr txBox="1"/>
          <p:nvPr/>
        </p:nvSpPr>
        <p:spPr>
          <a:xfrm>
            <a:off x="4940300" y="6096000"/>
            <a:ext cx="685627" cy="374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/>
          <a:p>
            <a:pPr defTabSz="914400">
              <a:defRPr sz="1200" b="1">
                <a:latin typeface="Rockwell"/>
                <a:ea typeface="Rockwell"/>
                <a:cs typeface="Rockwell"/>
                <a:sym typeface="Rockwell"/>
              </a:defRPr>
            </a:pPr>
            <a:r>
              <a:t>metabolic</a:t>
            </a:r>
          </a:p>
          <a:p>
            <a:pPr defTabSz="914400">
              <a:defRPr sz="1200" b="1">
                <a:latin typeface="Rockwell"/>
                <a:ea typeface="Rockwell"/>
                <a:cs typeface="Rockwell"/>
                <a:sym typeface="Rockwell"/>
              </a:defRPr>
            </a:pPr>
            <a:r>
              <a:t>cascade</a:t>
            </a:r>
          </a:p>
        </p:txBody>
      </p:sp>
      <p:sp>
        <p:nvSpPr>
          <p:cNvPr id="388" name="Line"/>
          <p:cNvSpPr/>
          <p:nvPr/>
        </p:nvSpPr>
        <p:spPr>
          <a:xfrm>
            <a:off x="3124200" y="5729287"/>
            <a:ext cx="141288" cy="290513"/>
          </a:xfrm>
          <a:prstGeom prst="line">
            <a:avLst/>
          </a:prstGeom>
          <a:ln w="127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89" name="ion channel"/>
          <p:cNvSpPr txBox="1"/>
          <p:nvPr/>
        </p:nvSpPr>
        <p:spPr>
          <a:xfrm>
            <a:off x="3308350" y="4811712"/>
            <a:ext cx="1012032" cy="219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>
            <a:lvl1pPr defTabSz="914400">
              <a:defRPr sz="1600" b="1">
                <a:solidFill>
                  <a:srgbClr val="0000FF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ion channel</a:t>
            </a:r>
          </a:p>
        </p:txBody>
      </p:sp>
      <p:sp>
        <p:nvSpPr>
          <p:cNvPr id="390" name="METABOTROPIC RECEPTOR"/>
          <p:cNvSpPr txBox="1"/>
          <p:nvPr/>
        </p:nvSpPr>
        <p:spPr>
          <a:xfrm>
            <a:off x="2555875" y="298450"/>
            <a:ext cx="4385926" cy="421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2400" b="1">
                <a:solidFill>
                  <a:srgbClr val="9E3611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METABOTROPIC RECEPTOR</a:t>
            </a:r>
          </a:p>
        </p:txBody>
      </p:sp>
      <p:sp>
        <p:nvSpPr>
          <p:cNvPr id="391" name="second…"/>
          <p:cNvSpPr txBox="1"/>
          <p:nvPr/>
        </p:nvSpPr>
        <p:spPr>
          <a:xfrm>
            <a:off x="3276600" y="6083300"/>
            <a:ext cx="689794" cy="374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0" tIns="0" rIns="0" bIns="0">
            <a:spAutoFit/>
          </a:bodyPr>
          <a:lstStyle/>
          <a:p>
            <a:pPr defTabSz="914400">
              <a:defRPr sz="1200" b="1">
                <a:latin typeface="Rockwell"/>
                <a:ea typeface="Rockwell"/>
                <a:cs typeface="Rockwell"/>
                <a:sym typeface="Rockwell"/>
              </a:defRPr>
            </a:pPr>
            <a:r>
              <a:t>second </a:t>
            </a:r>
          </a:p>
          <a:p>
            <a:pPr defTabSz="914400">
              <a:defRPr sz="1200" b="1">
                <a:latin typeface="Rockwell"/>
                <a:ea typeface="Rockwell"/>
                <a:cs typeface="Rockwell"/>
                <a:sym typeface="Rockwell"/>
              </a:defRPr>
            </a:pPr>
            <a:r>
              <a:t>messenger</a:t>
            </a:r>
          </a:p>
        </p:txBody>
      </p:sp>
      <p:sp>
        <p:nvSpPr>
          <p:cNvPr id="392" name="Line"/>
          <p:cNvSpPr/>
          <p:nvPr/>
        </p:nvSpPr>
        <p:spPr>
          <a:xfrm>
            <a:off x="4191000" y="6249670"/>
            <a:ext cx="533400" cy="1"/>
          </a:xfrm>
          <a:prstGeom prst="line">
            <a:avLst/>
          </a:prstGeom>
          <a:ln w="127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93" name="adenylyl cyclase:…"/>
          <p:cNvSpPr txBox="1"/>
          <p:nvPr/>
        </p:nvSpPr>
        <p:spPr>
          <a:xfrm>
            <a:off x="1133848" y="1105720"/>
            <a:ext cx="4662114" cy="1681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defRPr>
                <a:solidFill>
                  <a:srgbClr val="9B2D1F"/>
                </a:solidFill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adenylyl cyclase:</a:t>
            </a:r>
          </a:p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converts ATP to cyclic AMP (2</a:t>
            </a:r>
            <a:r>
              <a:rPr baseline="30000" dirty="0"/>
              <a:t>nd</a:t>
            </a:r>
            <a:r>
              <a:rPr dirty="0"/>
              <a:t> messenger)</a:t>
            </a:r>
          </a:p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 dirty="0"/>
          </a:p>
          <a:p>
            <a:pPr defTabSz="914400">
              <a:defRPr>
                <a:solidFill>
                  <a:srgbClr val="9B2D1F"/>
                </a:solidFill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phospholipase-C:</a:t>
            </a:r>
          </a:p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converts phosphatidylinositol to inositol</a:t>
            </a:r>
          </a:p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trisphosphate and diacylglycerol (2</a:t>
            </a:r>
            <a:r>
              <a:rPr baseline="30000" dirty="0"/>
              <a:t>nd</a:t>
            </a:r>
            <a:r>
              <a:rPr dirty="0"/>
              <a:t> messengers)</a:t>
            </a:r>
          </a:p>
        </p:txBody>
      </p:sp>
      <p:sp>
        <p:nvSpPr>
          <p:cNvPr id="394" name="Rectangle"/>
          <p:cNvSpPr/>
          <p:nvPr/>
        </p:nvSpPr>
        <p:spPr>
          <a:xfrm>
            <a:off x="8101012" y="4437062"/>
            <a:ext cx="719138" cy="15128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396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47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roup"/>
          <p:cNvGrpSpPr/>
          <p:nvPr/>
        </p:nvGrpSpPr>
        <p:grpSpPr>
          <a:xfrm>
            <a:off x="1006677" y="2819400"/>
            <a:ext cx="4343400" cy="2362200"/>
            <a:chOff x="0" y="0"/>
            <a:chExt cx="4343400" cy="2362200"/>
          </a:xfrm>
        </p:grpSpPr>
        <p:pic>
          <p:nvPicPr>
            <p:cNvPr id="398" name="image.pdf" descr="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47424" y="475176"/>
              <a:ext cx="1983982" cy="18870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9" name="Rectangle"/>
            <p:cNvSpPr/>
            <p:nvPr/>
          </p:nvSpPr>
          <p:spPr>
            <a:xfrm>
              <a:off x="0" y="0"/>
              <a:ext cx="4343400" cy="234578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400" name="Rectangle"/>
            <p:cNvSpPr/>
            <p:nvPr/>
          </p:nvSpPr>
          <p:spPr>
            <a:xfrm>
              <a:off x="120892" y="1274128"/>
              <a:ext cx="3393051" cy="568206"/>
            </a:xfrm>
            <a:prstGeom prst="rect">
              <a:avLst/>
            </a:prstGeom>
            <a:solidFill>
              <a:srgbClr val="FFFFFF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401" name="Rectangle"/>
            <p:cNvSpPr/>
            <p:nvPr/>
          </p:nvSpPr>
          <p:spPr>
            <a:xfrm>
              <a:off x="3352752" y="1044293"/>
              <a:ext cx="281412" cy="1257712"/>
            </a:xfrm>
            <a:prstGeom prst="rect">
              <a:avLst/>
            </a:prstGeom>
            <a:solidFill>
              <a:srgbClr val="FFFFFF"/>
            </a:solidFill>
            <a:ln w="63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402" name="Rectangle"/>
            <p:cNvSpPr/>
            <p:nvPr/>
          </p:nvSpPr>
          <p:spPr>
            <a:xfrm>
              <a:off x="8059" y="1076214"/>
              <a:ext cx="1571604" cy="1258625"/>
            </a:xfrm>
            <a:prstGeom prst="rect">
              <a:avLst/>
            </a:prstGeom>
            <a:solidFill>
              <a:srgbClr val="FFFFFF"/>
            </a:solidFill>
            <a:ln w="63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403" name="Rectangle"/>
            <p:cNvSpPr/>
            <p:nvPr/>
          </p:nvSpPr>
          <p:spPr>
            <a:xfrm>
              <a:off x="2232482" y="1109960"/>
              <a:ext cx="636701" cy="404949"/>
            </a:xfrm>
            <a:prstGeom prst="rect">
              <a:avLst/>
            </a:prstGeom>
            <a:solidFill>
              <a:srgbClr val="000080"/>
            </a:solidFill>
            <a:ln w="63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404" name="Rectangle"/>
            <p:cNvSpPr/>
            <p:nvPr/>
          </p:nvSpPr>
          <p:spPr>
            <a:xfrm>
              <a:off x="2554190" y="1055237"/>
              <a:ext cx="145072" cy="262670"/>
            </a:xfrm>
            <a:prstGeom prst="rect">
              <a:avLst/>
            </a:prstGeom>
            <a:solidFill>
              <a:srgbClr val="FFFFFF"/>
            </a:solidFill>
            <a:ln w="63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405" name="Rectangle"/>
            <p:cNvSpPr/>
            <p:nvPr/>
          </p:nvSpPr>
          <p:spPr>
            <a:xfrm>
              <a:off x="2243899" y="10944"/>
              <a:ext cx="636702" cy="404950"/>
            </a:xfrm>
            <a:prstGeom prst="rect">
              <a:avLst/>
            </a:prstGeom>
            <a:solidFill>
              <a:srgbClr val="008000"/>
            </a:solidFill>
            <a:ln w="63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406" name="Rectangle"/>
            <p:cNvSpPr/>
            <p:nvPr/>
          </p:nvSpPr>
          <p:spPr>
            <a:xfrm>
              <a:off x="2550160" y="316480"/>
              <a:ext cx="161191" cy="262670"/>
            </a:xfrm>
            <a:prstGeom prst="rect">
              <a:avLst/>
            </a:prstGeom>
            <a:solidFill>
              <a:srgbClr val="008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</p:grpSp>
      <p:sp>
        <p:nvSpPr>
          <p:cNvPr id="408" name="Rectangle"/>
          <p:cNvSpPr/>
          <p:nvPr/>
        </p:nvSpPr>
        <p:spPr>
          <a:xfrm>
            <a:off x="2899785" y="3733800"/>
            <a:ext cx="1295400" cy="152400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409" name="Rectangle"/>
          <p:cNvSpPr/>
          <p:nvPr/>
        </p:nvSpPr>
        <p:spPr>
          <a:xfrm>
            <a:off x="3568902" y="3857625"/>
            <a:ext cx="128588" cy="25717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410" name="AGONIST"/>
          <p:cNvSpPr txBox="1"/>
          <p:nvPr/>
        </p:nvSpPr>
        <p:spPr>
          <a:xfrm>
            <a:off x="1584325" y="2857500"/>
            <a:ext cx="1107391" cy="34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AGONIST</a:t>
            </a:r>
          </a:p>
        </p:txBody>
      </p:sp>
      <p:sp>
        <p:nvSpPr>
          <p:cNvPr id="411" name="ANTAGONIST"/>
          <p:cNvSpPr txBox="1"/>
          <p:nvPr/>
        </p:nvSpPr>
        <p:spPr>
          <a:xfrm>
            <a:off x="1066800" y="3595687"/>
            <a:ext cx="1558898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ANTAGONIST</a:t>
            </a:r>
          </a:p>
        </p:txBody>
      </p:sp>
      <p:sp>
        <p:nvSpPr>
          <p:cNvPr id="412" name="An antagonist has no physiological effect of its own, but it  blocks the effect…"/>
          <p:cNvSpPr txBox="1"/>
          <p:nvPr/>
        </p:nvSpPr>
        <p:spPr>
          <a:xfrm>
            <a:off x="1006677" y="1295400"/>
            <a:ext cx="791816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An antagonist has no physiological effect of its own, but it</a:t>
            </a:r>
            <a:r>
              <a:rPr dirty="0" smtClean="0"/>
              <a:t> </a:t>
            </a:r>
            <a:r>
              <a:rPr b="1" dirty="0" smtClean="0"/>
              <a:t>blocks</a:t>
            </a:r>
            <a:r>
              <a:rPr dirty="0" smtClean="0"/>
              <a:t> </a:t>
            </a:r>
            <a:r>
              <a:rPr dirty="0"/>
              <a:t>the</a:t>
            </a:r>
            <a:r>
              <a:rPr dirty="0" smtClean="0"/>
              <a:t> </a:t>
            </a:r>
            <a:endParaRPr lang="en-GB" dirty="0" smtClean="0"/>
          </a:p>
          <a:p>
            <a:pPr defTabSz="914400"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rPr lang="en-GB" dirty="0" smtClean="0"/>
              <a:t>e</a:t>
            </a:r>
            <a:r>
              <a:rPr dirty="0" smtClean="0"/>
              <a:t>ffect</a:t>
            </a:r>
            <a:r>
              <a:rPr lang="en-GB" dirty="0" smtClean="0"/>
              <a:t> </a:t>
            </a:r>
            <a:r>
              <a:rPr dirty="0" smtClean="0"/>
              <a:t>of </a:t>
            </a:r>
            <a:r>
              <a:rPr dirty="0"/>
              <a:t>an agonist</a:t>
            </a:r>
          </a:p>
        </p:txBody>
      </p:sp>
      <p:sp>
        <p:nvSpPr>
          <p:cNvPr id="413" name="PHARMACOLOGICAL ANTAGONISM"/>
          <p:cNvSpPr txBox="1"/>
          <p:nvPr/>
        </p:nvSpPr>
        <p:spPr>
          <a:xfrm>
            <a:off x="1828799" y="609600"/>
            <a:ext cx="5525950" cy="421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2400" b="1">
                <a:solidFill>
                  <a:srgbClr val="9E3611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PHARMACOLOGICAL ANTAGONISM</a:t>
            </a:r>
          </a:p>
        </p:txBody>
      </p:sp>
      <p:sp>
        <p:nvSpPr>
          <p:cNvPr id="414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48</a:t>
            </a:fld>
            <a:endParaRPr/>
          </a:p>
        </p:txBody>
      </p:sp>
      <p:sp>
        <p:nvSpPr>
          <p:cNvPr id="415" name="= ACTION"/>
          <p:cNvSpPr txBox="1"/>
          <p:nvPr/>
        </p:nvSpPr>
        <p:spPr>
          <a:xfrm>
            <a:off x="3274182" y="5659750"/>
            <a:ext cx="117604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= </a:t>
            </a:r>
            <a:r>
              <a:rPr b="1" dirty="0"/>
              <a:t>ACTION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REGULATION OF NEUROTRANSMITTER FUNCTION"/>
          <p:cNvSpPr txBox="1"/>
          <p:nvPr/>
        </p:nvSpPr>
        <p:spPr>
          <a:xfrm>
            <a:off x="1076410" y="457200"/>
            <a:ext cx="7801085" cy="421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2400" b="1">
                <a:solidFill>
                  <a:srgbClr val="9E3611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rPr dirty="0"/>
              <a:t>REGULATION OF NEUROTRANSMITTER FUNCTION</a:t>
            </a:r>
          </a:p>
        </p:txBody>
      </p:sp>
      <p:sp>
        <p:nvSpPr>
          <p:cNvPr id="418" name="Autoreceptors…"/>
          <p:cNvSpPr txBox="1"/>
          <p:nvPr/>
        </p:nvSpPr>
        <p:spPr>
          <a:xfrm>
            <a:off x="1012102" y="1268412"/>
            <a:ext cx="7889876" cy="3373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>
            <a:spAutoFit/>
          </a:bodyPr>
          <a:lstStyle/>
          <a:p>
            <a:pPr marL="387350" indent="-387350" defTabSz="914400">
              <a:lnSpc>
                <a:spcPct val="90000"/>
              </a:lnSpc>
              <a:spcBef>
                <a:spcPts val="500"/>
              </a:spcBef>
              <a:tabLst>
                <a:tab pos="381000" algn="l"/>
                <a:tab pos="4000500" algn="l"/>
              </a:tabLst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 </a:t>
            </a:r>
            <a:r>
              <a:rPr b="1" u="sng" dirty="0">
                <a:solidFill>
                  <a:srgbClr val="9E3611"/>
                </a:solidFill>
              </a:rPr>
              <a:t>Autoreceptors</a:t>
            </a:r>
            <a:endParaRPr dirty="0">
              <a:solidFill>
                <a:srgbClr val="9E3611"/>
              </a:solidFill>
            </a:endParaRPr>
          </a:p>
          <a:p>
            <a:pPr marL="387350" indent="-387350" defTabSz="914400">
              <a:lnSpc>
                <a:spcPct val="90000"/>
              </a:lnSpc>
              <a:spcBef>
                <a:spcPts val="400"/>
              </a:spcBef>
              <a:buSzPct val="100000"/>
              <a:buChar char="•"/>
              <a:tabLst>
                <a:tab pos="381000" algn="l"/>
                <a:tab pos="4000500" algn="l"/>
              </a:tabLst>
              <a:defRPr sz="10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387350" indent="-387350" defTabSz="914400">
              <a:lnSpc>
                <a:spcPct val="90000"/>
              </a:lnSpc>
              <a:spcBef>
                <a:spcPts val="500"/>
              </a:spcBef>
              <a:buSzPct val="100000"/>
              <a:buChar char="•"/>
              <a:tabLst>
                <a:tab pos="381000" algn="l"/>
                <a:tab pos="4000500" algn="l"/>
              </a:tabLst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Receptors on neuronal membrane that respond to the neurone’s own transmitter</a:t>
            </a:r>
          </a:p>
          <a:p>
            <a:pPr marL="387350" indent="-387350" defTabSz="914400">
              <a:lnSpc>
                <a:spcPct val="90000"/>
              </a:lnSpc>
              <a:spcBef>
                <a:spcPts val="500"/>
              </a:spcBef>
              <a:buSzPct val="100000"/>
              <a:buChar char="•"/>
              <a:tabLst>
                <a:tab pos="381000" algn="l"/>
                <a:tab pos="4000500" algn="l"/>
              </a:tabLst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Release modulating: negative feedback</a:t>
            </a:r>
          </a:p>
          <a:p>
            <a:pPr marL="387350" indent="-387350" defTabSz="914400">
              <a:lnSpc>
                <a:spcPct val="90000"/>
              </a:lnSpc>
              <a:spcBef>
                <a:spcPts val="400"/>
              </a:spcBef>
              <a:tabLst>
                <a:tab pos="381000" algn="l"/>
                <a:tab pos="4000500" algn="l"/>
              </a:tabLst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387350" indent="-387350" defTabSz="914400">
              <a:lnSpc>
                <a:spcPct val="90000"/>
              </a:lnSpc>
              <a:spcBef>
                <a:spcPts val="500"/>
              </a:spcBef>
              <a:tabLst>
                <a:tab pos="381000" algn="l"/>
                <a:tab pos="4000500" algn="l"/>
              </a:tabLst>
              <a:defRPr sz="2400" b="1" u="sng">
                <a:solidFill>
                  <a:srgbClr val="9E361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Receptor adaptation</a:t>
            </a:r>
          </a:p>
          <a:p>
            <a:pPr marL="387350" indent="-387350" defTabSz="914400">
              <a:lnSpc>
                <a:spcPct val="90000"/>
              </a:lnSpc>
              <a:spcBef>
                <a:spcPts val="400"/>
              </a:spcBef>
              <a:tabLst>
                <a:tab pos="381000" algn="l"/>
                <a:tab pos="4000500" algn="l"/>
              </a:tabLst>
              <a:defRPr sz="1000">
                <a:solidFill>
                  <a:srgbClr val="00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387350" indent="-387350" defTabSz="914400">
              <a:lnSpc>
                <a:spcPct val="90000"/>
              </a:lnSpc>
              <a:spcBef>
                <a:spcPts val="500"/>
              </a:spcBef>
              <a:buSzPct val="100000"/>
              <a:buChar char="•"/>
              <a:tabLst>
                <a:tab pos="381000" algn="l"/>
                <a:tab pos="4000500" algn="l"/>
              </a:tabLst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Excessive stimulation         downregulation (desensitization)</a:t>
            </a:r>
          </a:p>
          <a:p>
            <a:pPr marL="387350" indent="-387350" defTabSz="914400">
              <a:lnSpc>
                <a:spcPct val="90000"/>
              </a:lnSpc>
              <a:spcBef>
                <a:spcPts val="500"/>
              </a:spcBef>
              <a:buSzPct val="100000"/>
              <a:buChar char="•"/>
              <a:tabLst>
                <a:tab pos="381000" algn="l"/>
                <a:tab pos="4000500" algn="l"/>
              </a:tabLst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Insufficient stimulation          upregulation (supersensitivity) </a:t>
            </a:r>
          </a:p>
        </p:txBody>
      </p:sp>
      <p:sp>
        <p:nvSpPr>
          <p:cNvPr id="419" name="Line"/>
          <p:cNvSpPr/>
          <p:nvPr/>
        </p:nvSpPr>
        <p:spPr>
          <a:xfrm>
            <a:off x="3867150" y="4081462"/>
            <a:ext cx="533400" cy="1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420" name="Line"/>
          <p:cNvSpPr/>
          <p:nvPr/>
        </p:nvSpPr>
        <p:spPr>
          <a:xfrm>
            <a:off x="4049712" y="4484687"/>
            <a:ext cx="609601" cy="1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4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49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" grpId="1" animBg="1" advAuto="0"/>
      <p:bldP spid="418" grpId="2" build="p" bldLvl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Legal con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Legal context</a:t>
            </a:r>
          </a:p>
        </p:txBody>
      </p:sp>
      <p:sp>
        <p:nvSpPr>
          <p:cNvPr id="129" name="“Medical treatment for mental disorder means medical treatment which is for the purpose of alleviating, or preventing a worsening of, a mental disorder or one or more of its symptoms or manifestations”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868680">
              <a:lnSpc>
                <a:spcPct val="90000"/>
              </a:lnSpc>
              <a:spcBef>
                <a:spcPts val="1100"/>
              </a:spcBef>
              <a:buClr>
                <a:srgbClr val="9E3611"/>
              </a:buClr>
              <a:buSzTx/>
              <a:buFont typeface="Wingdings"/>
              <a:buNone/>
              <a:defRPr sz="2660">
                <a:latin typeface="Arial"/>
                <a:ea typeface="Arial"/>
                <a:cs typeface="Arial"/>
                <a:sym typeface="Arial"/>
              </a:defRPr>
            </a:pPr>
            <a:r>
              <a:t>“</a:t>
            </a:r>
            <a:r>
              <a:rPr i="1"/>
              <a:t>Medical treatment for mental disorder means medical treatment which is for the purpose of alleviating, or preventing a worsening of, a mental disorder or one or more of its symptoms or manifestations”</a:t>
            </a:r>
          </a:p>
          <a:p>
            <a:pPr marL="0" indent="0" defTabSz="868680">
              <a:lnSpc>
                <a:spcPct val="90000"/>
              </a:lnSpc>
              <a:spcBef>
                <a:spcPts val="1100"/>
              </a:spcBef>
              <a:buClr>
                <a:srgbClr val="9E3611"/>
              </a:buClr>
              <a:buSzTx/>
              <a:buFont typeface="Wingdings"/>
              <a:buNone/>
              <a:defRPr sz="2660" i="1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0" indent="0" defTabSz="868680">
              <a:lnSpc>
                <a:spcPct val="90000"/>
              </a:lnSpc>
              <a:spcBef>
                <a:spcPts val="1100"/>
              </a:spcBef>
              <a:buClr>
                <a:srgbClr val="9E3611"/>
              </a:buClr>
              <a:buSzTx/>
              <a:buFont typeface="Wingdings"/>
              <a:buNone/>
              <a:defRPr sz="2660" i="1">
                <a:latin typeface="Arial"/>
                <a:ea typeface="Arial"/>
                <a:cs typeface="Arial"/>
                <a:sym typeface="Arial"/>
              </a:defRPr>
            </a:pPr>
            <a:r>
              <a:t>“….medical treatment includes nursing, psychological intervention and specialist mental health habilitation, rehabilitation and care”</a:t>
            </a:r>
          </a:p>
          <a:p>
            <a:pPr marL="0" indent="0" defTabSz="868680">
              <a:lnSpc>
                <a:spcPct val="90000"/>
              </a:lnSpc>
              <a:spcBef>
                <a:spcPts val="1100"/>
              </a:spcBef>
              <a:buClr>
                <a:srgbClr val="9E3611"/>
              </a:buClr>
              <a:buSzTx/>
              <a:buFont typeface="Wingdings"/>
              <a:buNone/>
              <a:defRPr sz="2660" i="1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0" indent="0" defTabSz="868680">
              <a:lnSpc>
                <a:spcPct val="90000"/>
              </a:lnSpc>
              <a:spcBef>
                <a:spcPts val="1100"/>
              </a:spcBef>
              <a:buClr>
                <a:srgbClr val="9E3611"/>
              </a:buClr>
              <a:buSzTx/>
              <a:buFont typeface="Wingdings"/>
              <a:buNone/>
              <a:defRPr sz="2660" i="1">
                <a:latin typeface="Arial"/>
                <a:ea typeface="Arial"/>
                <a:cs typeface="Arial"/>
                <a:sym typeface="Arial"/>
              </a:defRPr>
            </a:pPr>
            <a:r>
              <a:t>MHA 2007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12"/>
          </p:nvPr>
        </p:nvSpPr>
        <p:spPr>
          <a:xfrm>
            <a:off x="8502739" y="6404292"/>
            <a:ext cx="184061" cy="269241"/>
          </a:xfrm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900"/>
            </a:lvl1pPr>
          </a:lstStyle>
          <a:p>
            <a:r>
              <a:t>Common drug-receptor complexes</a:t>
            </a:r>
          </a:p>
        </p:txBody>
      </p:sp>
      <p:sp>
        <p:nvSpPr>
          <p:cNvPr id="424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i="1" dirty="0"/>
              <a:t>Specificity</a:t>
            </a:r>
            <a:r>
              <a:rPr dirty="0"/>
              <a:t>: binding affinity</a:t>
            </a:r>
          </a:p>
          <a:p>
            <a:r>
              <a:rPr i="1" dirty="0"/>
              <a:t>Receptor occupation</a:t>
            </a:r>
            <a:r>
              <a:rPr dirty="0"/>
              <a:t>: competitive antagonists “block” receptors, reducing excitatory action</a:t>
            </a:r>
          </a:p>
          <a:p>
            <a:r>
              <a:rPr i="1" dirty="0"/>
              <a:t>Receptor structural change</a:t>
            </a:r>
            <a:r>
              <a:rPr dirty="0"/>
              <a:t>: altering the receptor protein to create an effect</a:t>
            </a:r>
          </a:p>
          <a:p>
            <a:r>
              <a:rPr i="1" dirty="0"/>
              <a:t>Receptor population</a:t>
            </a:r>
            <a:r>
              <a:rPr dirty="0"/>
              <a:t>: the number influences drug response.</a:t>
            </a:r>
          </a:p>
        </p:txBody>
      </p:sp>
      <p:sp>
        <p:nvSpPr>
          <p:cNvPr id="425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50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" grpId="0" build="p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Receptor actions</a:t>
            </a:r>
          </a:p>
        </p:txBody>
      </p:sp>
      <p:sp>
        <p:nvSpPr>
          <p:cNvPr id="430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i="1" dirty="0"/>
              <a:t>Withdrawal syndrome</a:t>
            </a:r>
            <a:r>
              <a:rPr dirty="0"/>
              <a:t>: discontinuation of receptor activation after continued use</a:t>
            </a:r>
          </a:p>
          <a:p>
            <a:r>
              <a:rPr i="1" dirty="0"/>
              <a:t>Rebound effect</a:t>
            </a:r>
            <a:r>
              <a:rPr dirty="0"/>
              <a:t>: return of symptoms that were previously under control – when an agonist is abruptly withdrawn</a:t>
            </a:r>
          </a:p>
          <a:p>
            <a:r>
              <a:rPr i="1" dirty="0"/>
              <a:t>Tolerance</a:t>
            </a:r>
            <a:r>
              <a:rPr dirty="0"/>
              <a:t>: During continued use of a drug, tolerance (functional desensitization) may develop to therapeutic and/or side effects of the drug.</a:t>
            </a:r>
          </a:p>
        </p:txBody>
      </p:sp>
      <p:sp>
        <p:nvSpPr>
          <p:cNvPr id="431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51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" grpId="0" build="p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16052">
              <a:defRPr sz="3549"/>
            </a:lvl1pPr>
          </a:lstStyle>
          <a:p>
            <a:r>
              <a:t>Different types of psychotropic medications</a:t>
            </a:r>
          </a:p>
        </p:txBody>
      </p:sp>
      <p:sp>
        <p:nvSpPr>
          <p:cNvPr id="434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t>Antidepressants</a:t>
            </a:r>
          </a:p>
          <a:p>
            <a:pPr>
              <a:lnSpc>
                <a:spcPct val="90000"/>
              </a:lnSpc>
            </a:pPr>
            <a:r>
              <a:t>Antipsychotics</a:t>
            </a:r>
          </a:p>
          <a:p>
            <a:pPr>
              <a:lnSpc>
                <a:spcPct val="90000"/>
              </a:lnSpc>
            </a:pPr>
            <a:r>
              <a:t>Anxiolytics</a:t>
            </a:r>
          </a:p>
          <a:p>
            <a:pPr>
              <a:lnSpc>
                <a:spcPct val="90000"/>
              </a:lnSpc>
            </a:pPr>
            <a:r>
              <a:t>Mood stabilisers</a:t>
            </a:r>
          </a:p>
          <a:p>
            <a:pPr>
              <a:lnSpc>
                <a:spcPct val="90000"/>
              </a:lnSpc>
            </a:pPr>
            <a:r>
              <a:t>Prescription stimulants</a:t>
            </a:r>
          </a:p>
          <a:p>
            <a:pPr>
              <a:lnSpc>
                <a:spcPct val="90000"/>
              </a:lnSpc>
            </a:pPr>
            <a:r>
              <a:t>Cognitive enhancements</a:t>
            </a:r>
          </a:p>
          <a:p>
            <a:pPr>
              <a:lnSpc>
                <a:spcPct val="90000"/>
              </a:lnSpc>
            </a:pPr>
            <a:r>
              <a:t>Sedative hypnotics</a:t>
            </a:r>
          </a:p>
          <a:p>
            <a:pPr>
              <a:lnSpc>
                <a:spcPct val="90000"/>
              </a:lnSpc>
            </a:pPr>
            <a:r>
              <a:t>Miscellaneous</a:t>
            </a:r>
          </a:p>
        </p:txBody>
      </p:sp>
      <p:sp>
        <p:nvSpPr>
          <p:cNvPr id="435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52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Title 1"/>
          <p:cNvSpPr txBox="1">
            <a:spLocks noGrp="1"/>
          </p:cNvSpPr>
          <p:nvPr>
            <p:ph type="title"/>
          </p:nvPr>
        </p:nvSpPr>
        <p:spPr>
          <a:xfrm>
            <a:off x="914400" y="457200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416052">
              <a:defRPr sz="3549"/>
            </a:pPr>
            <a:r>
              <a:rPr dirty="0"/>
              <a:t>Psychopharmacological treatment plans</a:t>
            </a:r>
            <a:br>
              <a:rPr dirty="0"/>
            </a:br>
            <a:endParaRPr dirty="0"/>
          </a:p>
        </p:txBody>
      </p:sp>
      <p:sp>
        <p:nvSpPr>
          <p:cNvPr id="438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Acute resolution of episode</a:t>
            </a:r>
          </a:p>
          <a:p>
            <a:r>
              <a:rPr dirty="0"/>
              <a:t>Longer term symptom control</a:t>
            </a:r>
          </a:p>
          <a:p>
            <a:r>
              <a:rPr dirty="0"/>
              <a:t>Improvement of quality of </a:t>
            </a:r>
            <a:r>
              <a:rPr dirty="0" smtClean="0"/>
              <a:t>life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NB drug-drug interactions</a:t>
            </a:r>
            <a:endParaRPr dirty="0"/>
          </a:p>
        </p:txBody>
      </p:sp>
      <p:sp>
        <p:nvSpPr>
          <p:cNvPr id="439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53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" grpId="0" build="p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Dosing</a:t>
            </a:r>
          </a:p>
        </p:txBody>
      </p:sp>
      <p:sp>
        <p:nvSpPr>
          <p:cNvPr id="442" name="Content Placeholder 2"/>
          <p:cNvSpPr txBox="1">
            <a:spLocks noGrp="1"/>
          </p:cNvSpPr>
          <p:nvPr>
            <p:ph idx="1"/>
          </p:nvPr>
        </p:nvSpPr>
        <p:spPr>
          <a:xfrm>
            <a:off x="1187130" y="1447800"/>
            <a:ext cx="7498080" cy="4800600"/>
          </a:xfrm>
          <a:prstGeom prst="rect">
            <a:avLst/>
          </a:prstGeom>
        </p:spPr>
        <p:txBody>
          <a:bodyPr/>
          <a:lstStyle/>
          <a:p>
            <a:r>
              <a:rPr dirty="0"/>
              <a:t>Therapeutic index (TI)</a:t>
            </a:r>
          </a:p>
          <a:p>
            <a:r>
              <a:rPr dirty="0"/>
              <a:t>Threshold</a:t>
            </a:r>
          </a:p>
          <a:p>
            <a:r>
              <a:rPr dirty="0"/>
              <a:t>Effective dose</a:t>
            </a:r>
          </a:p>
          <a:p>
            <a:r>
              <a:rPr dirty="0"/>
              <a:t>Toxic dose</a:t>
            </a:r>
          </a:p>
          <a:p>
            <a:r>
              <a:rPr dirty="0"/>
              <a:t>Ti = ED50 / TD50</a:t>
            </a:r>
          </a:p>
          <a:p>
            <a:r>
              <a:rPr dirty="0"/>
              <a:t>A wider Ti better</a:t>
            </a:r>
          </a:p>
          <a:p>
            <a:pPr>
              <a:buSzTx/>
              <a:buNone/>
            </a:pPr>
            <a:r>
              <a:rPr dirty="0"/>
              <a:t>If patient is suicidal</a:t>
            </a:r>
          </a:p>
        </p:txBody>
      </p:sp>
      <p:sp>
        <p:nvSpPr>
          <p:cNvPr id="444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54</a:t>
            </a:fld>
            <a:endParaRPr/>
          </a:p>
        </p:txBody>
      </p:sp>
      <p:pic>
        <p:nvPicPr>
          <p:cNvPr id="44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36170" y="2429204"/>
            <a:ext cx="4149838" cy="36969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Title 1"/>
          <p:cNvSpPr txBox="1">
            <a:spLocks noGrp="1"/>
          </p:cNvSpPr>
          <p:nvPr>
            <p:ph type="ctrTitle"/>
          </p:nvPr>
        </p:nvSpPr>
        <p:spPr>
          <a:xfrm>
            <a:off x="685800" y="21431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Specific medication types</a:t>
            </a:r>
          </a:p>
        </p:txBody>
      </p:sp>
      <p:sp>
        <p:nvSpPr>
          <p:cNvPr id="447" name="Subtitle 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8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55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Antipsychot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Antipsychotics</a:t>
            </a:r>
          </a:p>
        </p:txBody>
      </p:sp>
      <p:sp>
        <p:nvSpPr>
          <p:cNvPr id="451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2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56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Antipsychotics</a:t>
            </a:r>
          </a:p>
        </p:txBody>
      </p:sp>
      <p:sp>
        <p:nvSpPr>
          <p:cNvPr id="455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dirty="0"/>
              <a:t>Used for psychosis, bipolar disorder, nausea, ASD and Tourette’s</a:t>
            </a:r>
          </a:p>
          <a:p>
            <a:pPr>
              <a:lnSpc>
                <a:spcPct val="90000"/>
              </a:lnSpc>
            </a:pPr>
            <a:r>
              <a:rPr dirty="0"/>
              <a:t>Atypical and typical versions, with different pharmacological profiles</a:t>
            </a:r>
          </a:p>
          <a:p>
            <a:pPr>
              <a:lnSpc>
                <a:spcPct val="90000"/>
              </a:lnSpc>
            </a:pPr>
            <a:r>
              <a:rPr dirty="0"/>
              <a:t>Clozapine is an example of an atypical</a:t>
            </a:r>
          </a:p>
          <a:p>
            <a:pPr>
              <a:lnSpc>
                <a:spcPct val="90000"/>
              </a:lnSpc>
            </a:pPr>
            <a:r>
              <a:rPr dirty="0"/>
              <a:t>Side effects: EPS, CVS, sedation, weight gain, hypotension, metabolic and hormonal.</a:t>
            </a:r>
          </a:p>
          <a:p>
            <a:pPr>
              <a:lnSpc>
                <a:spcPct val="90000"/>
              </a:lnSpc>
            </a:pPr>
            <a:r>
              <a:rPr dirty="0"/>
              <a:t>Physical health monitoring important</a:t>
            </a:r>
          </a:p>
        </p:txBody>
      </p:sp>
      <p:sp>
        <p:nvSpPr>
          <p:cNvPr id="456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57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" grpId="0" build="p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Antipsychotics: schizophrenia</a:t>
            </a:r>
          </a:p>
        </p:txBody>
      </p:sp>
      <p:sp>
        <p:nvSpPr>
          <p:cNvPr id="461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NICE emphasises patient choice: tolerance, and response key</a:t>
            </a:r>
          </a:p>
          <a:p>
            <a:r>
              <a:rPr dirty="0"/>
              <a:t>FGAs work on D2 blockade</a:t>
            </a:r>
          </a:p>
          <a:p>
            <a:r>
              <a:rPr dirty="0"/>
              <a:t>SGAs often act at D2 and 5HT2A and 2C</a:t>
            </a:r>
          </a:p>
          <a:p>
            <a:r>
              <a:rPr dirty="0"/>
              <a:t>Newer SGAs work this way, but have “partial affinity” and partial blockade effects i.e. more selective</a:t>
            </a:r>
          </a:p>
        </p:txBody>
      </p:sp>
      <p:sp>
        <p:nvSpPr>
          <p:cNvPr id="462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58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" grpId="0" build="p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Dopamine pathway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Dopamine pathways</a:t>
            </a:r>
          </a:p>
        </p:txBody>
      </p:sp>
      <p:sp>
        <p:nvSpPr>
          <p:cNvPr id="467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59</a:t>
            </a:fld>
            <a:endParaRPr/>
          </a:p>
        </p:txBody>
      </p:sp>
      <p:pic>
        <p:nvPicPr>
          <p:cNvPr id="468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7312" y="1412875"/>
            <a:ext cx="4314826" cy="4519613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NIGROSTRIATAL…"/>
          <p:cNvSpPr txBox="1"/>
          <p:nvPr/>
        </p:nvSpPr>
        <p:spPr>
          <a:xfrm>
            <a:off x="6788150" y="1714500"/>
            <a:ext cx="2058291" cy="615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defRPr b="1" u="sng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NIGROSTRIATAL</a:t>
            </a:r>
          </a:p>
          <a:p>
            <a:pPr defTabSz="914400">
              <a:defRPr b="1" u="sng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PATHWAY</a:t>
            </a:r>
          </a:p>
        </p:txBody>
      </p:sp>
      <p:sp>
        <p:nvSpPr>
          <p:cNvPr id="470" name="CORPUS STRIATUM"/>
          <p:cNvSpPr txBox="1"/>
          <p:nvPr/>
        </p:nvSpPr>
        <p:spPr>
          <a:xfrm>
            <a:off x="6765925" y="2424112"/>
            <a:ext cx="1961615" cy="311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CORPUS STRIATUM</a:t>
            </a:r>
          </a:p>
        </p:txBody>
      </p:sp>
      <p:sp>
        <p:nvSpPr>
          <p:cNvPr id="471" name="SUBSTANTIA NIGRA"/>
          <p:cNvSpPr txBox="1"/>
          <p:nvPr/>
        </p:nvSpPr>
        <p:spPr>
          <a:xfrm>
            <a:off x="6781800" y="2863850"/>
            <a:ext cx="2035334" cy="31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SUBSTANTIA NIGRA</a:t>
            </a:r>
          </a:p>
        </p:txBody>
      </p:sp>
      <p:sp>
        <p:nvSpPr>
          <p:cNvPr id="472" name="MESOLIMBIC/…"/>
          <p:cNvSpPr txBox="1"/>
          <p:nvPr/>
        </p:nvSpPr>
        <p:spPr>
          <a:xfrm>
            <a:off x="304800" y="2590800"/>
            <a:ext cx="2045901" cy="88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defRPr b="1" u="sng">
                <a:solidFill>
                  <a:srgbClr val="0099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MESOLIMBIC/</a:t>
            </a:r>
          </a:p>
          <a:p>
            <a:pPr defTabSz="914400">
              <a:defRPr b="1" u="sng">
                <a:solidFill>
                  <a:srgbClr val="0099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MESOCORTICAL</a:t>
            </a:r>
          </a:p>
          <a:p>
            <a:pPr defTabSz="914400">
              <a:defRPr b="1" u="sng">
                <a:solidFill>
                  <a:srgbClr val="0099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PATHWAYS</a:t>
            </a:r>
          </a:p>
        </p:txBody>
      </p:sp>
      <p:sp>
        <p:nvSpPr>
          <p:cNvPr id="473" name="CORTEX"/>
          <p:cNvSpPr txBox="1"/>
          <p:nvPr/>
        </p:nvSpPr>
        <p:spPr>
          <a:xfrm>
            <a:off x="381000" y="3657600"/>
            <a:ext cx="904737" cy="31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CORTEX</a:t>
            </a:r>
          </a:p>
        </p:txBody>
      </p:sp>
      <p:sp>
        <p:nvSpPr>
          <p:cNvPr id="474" name="n. ACCUMBENS"/>
          <p:cNvSpPr txBox="1"/>
          <p:nvPr/>
        </p:nvSpPr>
        <p:spPr>
          <a:xfrm>
            <a:off x="381000" y="4038600"/>
            <a:ext cx="1620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GB" dirty="0" smtClean="0"/>
              <a:t>N</a:t>
            </a:r>
            <a:r>
              <a:rPr dirty="0" smtClean="0"/>
              <a:t>. </a:t>
            </a:r>
            <a:r>
              <a:rPr dirty="0"/>
              <a:t>ACCUMBENS</a:t>
            </a:r>
          </a:p>
        </p:txBody>
      </p:sp>
      <p:sp>
        <p:nvSpPr>
          <p:cNvPr id="475" name="AMYGDALA"/>
          <p:cNvSpPr txBox="1"/>
          <p:nvPr/>
        </p:nvSpPr>
        <p:spPr>
          <a:xfrm>
            <a:off x="381000" y="4419600"/>
            <a:ext cx="1289408" cy="31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AMYGDALA</a:t>
            </a:r>
          </a:p>
        </p:txBody>
      </p:sp>
      <p:sp>
        <p:nvSpPr>
          <p:cNvPr id="476" name="TUBERO-INFUNDIBULAR…"/>
          <p:cNvSpPr txBox="1"/>
          <p:nvPr/>
        </p:nvSpPr>
        <p:spPr>
          <a:xfrm>
            <a:off x="395287" y="5445125"/>
            <a:ext cx="2980951" cy="615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defRPr b="1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TUBERO-INFUNDIBULAR</a:t>
            </a:r>
          </a:p>
          <a:p>
            <a:pPr defTabSz="914400">
              <a:defRPr b="1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PATHWAY</a:t>
            </a:r>
          </a:p>
        </p:txBody>
      </p:sp>
      <p:sp>
        <p:nvSpPr>
          <p:cNvPr id="477" name="HYPOTHALAMUS"/>
          <p:cNvSpPr txBox="1"/>
          <p:nvPr/>
        </p:nvSpPr>
        <p:spPr>
          <a:xfrm>
            <a:off x="1835150" y="6021387"/>
            <a:ext cx="1786295" cy="311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HYPOTHALAMUS</a:t>
            </a:r>
          </a:p>
        </p:txBody>
      </p:sp>
      <p:sp>
        <p:nvSpPr>
          <p:cNvPr id="478" name="PITUITARY STALK"/>
          <p:cNvSpPr txBox="1"/>
          <p:nvPr/>
        </p:nvSpPr>
        <p:spPr>
          <a:xfrm>
            <a:off x="1835150" y="6308725"/>
            <a:ext cx="1830745" cy="31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PITUITARY STALK</a:t>
            </a:r>
          </a:p>
        </p:txBody>
      </p:sp>
      <p:sp>
        <p:nvSpPr>
          <p:cNvPr id="479" name="Line"/>
          <p:cNvSpPr/>
          <p:nvPr/>
        </p:nvSpPr>
        <p:spPr>
          <a:xfrm flipV="1">
            <a:off x="1476375" y="2852737"/>
            <a:ext cx="1439863" cy="1008064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480" name="Line"/>
          <p:cNvSpPr/>
          <p:nvPr/>
        </p:nvSpPr>
        <p:spPr>
          <a:xfrm flipV="1">
            <a:off x="2051050" y="3500437"/>
            <a:ext cx="1800226" cy="649289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481" name="Line"/>
          <p:cNvSpPr/>
          <p:nvPr/>
        </p:nvSpPr>
        <p:spPr>
          <a:xfrm flipV="1">
            <a:off x="1763712" y="4292599"/>
            <a:ext cx="2087563" cy="288927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482" name="Line"/>
          <p:cNvSpPr/>
          <p:nvPr/>
        </p:nvSpPr>
        <p:spPr>
          <a:xfrm flipH="1">
            <a:off x="3851275" y="2565400"/>
            <a:ext cx="2952751" cy="358775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483" name="Line"/>
          <p:cNvSpPr/>
          <p:nvPr/>
        </p:nvSpPr>
        <p:spPr>
          <a:xfrm flipH="1">
            <a:off x="5580062" y="3141662"/>
            <a:ext cx="1368426" cy="935039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484" name="VENTRAL TEGMENTAL AREA"/>
          <p:cNvSpPr txBox="1"/>
          <p:nvPr/>
        </p:nvSpPr>
        <p:spPr>
          <a:xfrm>
            <a:off x="395287" y="4868862"/>
            <a:ext cx="2902308" cy="311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VENTRAL TEGMENTAL AREA</a:t>
            </a:r>
          </a:p>
        </p:txBody>
      </p:sp>
      <p:sp>
        <p:nvSpPr>
          <p:cNvPr id="485" name="Line"/>
          <p:cNvSpPr/>
          <p:nvPr/>
        </p:nvSpPr>
        <p:spPr>
          <a:xfrm flipV="1">
            <a:off x="3419474" y="4005262"/>
            <a:ext cx="1944689" cy="1008063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486" name="Line"/>
          <p:cNvSpPr/>
          <p:nvPr/>
        </p:nvSpPr>
        <p:spPr>
          <a:xfrm flipV="1">
            <a:off x="3635374" y="4365625"/>
            <a:ext cx="1296989" cy="1727200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487" name="Line"/>
          <p:cNvSpPr/>
          <p:nvPr/>
        </p:nvSpPr>
        <p:spPr>
          <a:xfrm flipV="1">
            <a:off x="3779837" y="4724400"/>
            <a:ext cx="1079501" cy="1728788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488" name="https://www.youtube.com/watch?v=2uBuHcFspeA"/>
          <p:cNvSpPr txBox="1"/>
          <p:nvPr/>
        </p:nvSpPr>
        <p:spPr>
          <a:xfrm>
            <a:off x="3785583" y="6498336"/>
            <a:ext cx="5333477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https://www.youtube.com/watch?v=2uBuHcFspeA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Historical con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Historical context</a:t>
            </a:r>
          </a:p>
        </p:txBody>
      </p:sp>
      <p:sp>
        <p:nvSpPr>
          <p:cNvPr id="133" name="In the 1950s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In the </a:t>
            </a:r>
            <a:r>
              <a:rPr dirty="0" smtClean="0"/>
              <a:t>1950s</a:t>
            </a:r>
            <a:r>
              <a:rPr lang="en-GB" dirty="0" smtClean="0"/>
              <a:t>, </a:t>
            </a:r>
            <a:r>
              <a:rPr dirty="0" smtClean="0"/>
              <a:t>Thorazine </a:t>
            </a:r>
            <a:r>
              <a:rPr dirty="0"/>
              <a:t>introduced to manage ‘shock’ after WWII - beneficial nausea and sedative effect</a:t>
            </a:r>
          </a:p>
          <a:p>
            <a:r>
              <a:rPr dirty="0"/>
              <a:t>Imipramine - 1957</a:t>
            </a:r>
          </a:p>
          <a:p>
            <a:r>
              <a:rPr dirty="0"/>
              <a:t>Lithium &amp; monoamine hypothesis- 1960s</a:t>
            </a:r>
          </a:p>
          <a:p>
            <a:r>
              <a:rPr dirty="0"/>
              <a:t>Introduction of SSRIs 1980s</a:t>
            </a:r>
          </a:p>
          <a:p>
            <a:r>
              <a:rPr dirty="0"/>
              <a:t>Second generation antipsychotics 1990s+</a:t>
            </a:r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12"/>
          </p:nvPr>
        </p:nvSpPr>
        <p:spPr>
          <a:xfrm>
            <a:off x="8502739" y="6404292"/>
            <a:ext cx="184061" cy="269241"/>
          </a:xfrm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build="p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Efficacy</a:t>
            </a:r>
          </a:p>
        </p:txBody>
      </p:sp>
      <p:sp>
        <p:nvSpPr>
          <p:cNvPr id="491" name="Content Placeholder 2"/>
          <p:cNvSpPr txBox="1">
            <a:spLocks noGrp="1"/>
          </p:cNvSpPr>
          <p:nvPr>
            <p:ph idx="1"/>
          </p:nvPr>
        </p:nvSpPr>
        <p:spPr>
          <a:xfrm>
            <a:off x="923433" y="16129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dirty="0"/>
              <a:t>CATIE and CutLASS studies reviewed evidence relating the the efficacy of 51 FGAs and 11 SGAs. 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dirty="0"/>
              <a:t>Minimal advantage of SGAs over FGAs other than anticholinergic side effects and EPSEs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dirty="0"/>
              <a:t>When individual SGAs compared*, olz &gt; aripiprazole, risperidone, quetiapine and ziprasidone. 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dirty="0"/>
              <a:t>Depots are often considered advantageous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dirty="0"/>
              <a:t>Clozapine is preferred after two failed trials of treatment </a:t>
            </a:r>
            <a:r>
              <a:rPr dirty="0" smtClean="0"/>
              <a:t>(</a:t>
            </a:r>
            <a:r>
              <a:rPr lang="en-GB" dirty="0" smtClean="0"/>
              <a:t>NB</a:t>
            </a:r>
            <a:r>
              <a:rPr dirty="0" smtClean="0"/>
              <a:t> </a:t>
            </a:r>
            <a:r>
              <a:rPr dirty="0"/>
              <a:t>augmentation)</a:t>
            </a:r>
          </a:p>
        </p:txBody>
      </p:sp>
      <p:sp>
        <p:nvSpPr>
          <p:cNvPr id="492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60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" grpId="0" build="p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900"/>
            </a:lvl1pPr>
          </a:lstStyle>
          <a:p>
            <a:r>
              <a:t>Reasons for non or partial response</a:t>
            </a:r>
          </a:p>
        </p:txBody>
      </p:sp>
      <p:sp>
        <p:nvSpPr>
          <p:cNvPr id="497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Drug use</a:t>
            </a:r>
          </a:p>
          <a:p>
            <a:r>
              <a:rPr dirty="0"/>
              <a:t>Cytochrome polymorphisms (enzyme change)</a:t>
            </a:r>
          </a:p>
          <a:p>
            <a:r>
              <a:rPr dirty="0"/>
              <a:t>Psychosocial stressors</a:t>
            </a:r>
          </a:p>
          <a:p>
            <a:r>
              <a:rPr dirty="0"/>
              <a:t>Incorrect diagnosis</a:t>
            </a:r>
          </a:p>
          <a:p>
            <a:r>
              <a:rPr dirty="0"/>
              <a:t>Non compliance</a:t>
            </a:r>
          </a:p>
          <a:p>
            <a:r>
              <a:rPr dirty="0"/>
              <a:t>Medication interactions</a:t>
            </a:r>
          </a:p>
        </p:txBody>
      </p:sp>
      <p:sp>
        <p:nvSpPr>
          <p:cNvPr id="498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61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7" grpId="0" build="p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62</a:t>
            </a:fld>
            <a:endParaRPr/>
          </a:p>
        </p:txBody>
      </p:sp>
      <p:sp>
        <p:nvSpPr>
          <p:cNvPr id="501" name="ROUTE OF ADMINISTRATION"/>
          <p:cNvSpPr txBox="1"/>
          <p:nvPr/>
        </p:nvSpPr>
        <p:spPr>
          <a:xfrm>
            <a:off x="2311400" y="485775"/>
            <a:ext cx="4490403" cy="421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2400" b="1">
                <a:solidFill>
                  <a:srgbClr val="9E3611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ROUTE OF ADMINISTRATION</a:t>
            </a:r>
          </a:p>
        </p:txBody>
      </p:sp>
      <p:grpSp>
        <p:nvGrpSpPr>
          <p:cNvPr id="506" name="Group"/>
          <p:cNvGrpSpPr/>
          <p:nvPr/>
        </p:nvGrpSpPr>
        <p:grpSpPr>
          <a:xfrm>
            <a:off x="1905000" y="990600"/>
            <a:ext cx="4800600" cy="3886200"/>
            <a:chOff x="0" y="0"/>
            <a:chExt cx="4800600" cy="3886200"/>
          </a:xfrm>
        </p:grpSpPr>
        <p:pic>
          <p:nvPicPr>
            <p:cNvPr id="502" name="image.pdf" descr="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00600" cy="3886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3" name="ORAL"/>
            <p:cNvSpPr txBox="1"/>
            <p:nvPr/>
          </p:nvSpPr>
          <p:spPr>
            <a:xfrm>
              <a:off x="2472807" y="2293045"/>
              <a:ext cx="795572" cy="372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2000">
                  <a:solidFill>
                    <a:srgbClr val="FF33CC"/>
                  </a:solidFill>
                  <a:latin typeface="Rockwell"/>
                  <a:ea typeface="Rockwell"/>
                  <a:cs typeface="Rockwell"/>
                  <a:sym typeface="Rockwell"/>
                </a:defRPr>
              </a:lvl1pPr>
            </a:lstStyle>
            <a:p>
              <a:r>
                <a:t>ORAL</a:t>
              </a:r>
            </a:p>
          </p:txBody>
        </p:sp>
        <p:sp>
          <p:nvSpPr>
            <p:cNvPr id="504" name="INTRAMUSCULAR"/>
            <p:cNvSpPr txBox="1"/>
            <p:nvPr/>
          </p:nvSpPr>
          <p:spPr>
            <a:xfrm>
              <a:off x="2037762" y="1461834"/>
              <a:ext cx="2291542" cy="372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2000">
                  <a:solidFill>
                    <a:srgbClr val="0000CC"/>
                  </a:solidFill>
                  <a:latin typeface="Rockwell"/>
                  <a:ea typeface="Rockwell"/>
                  <a:cs typeface="Rockwell"/>
                  <a:sym typeface="Rockwell"/>
                </a:defRPr>
              </a:lvl1pPr>
            </a:lstStyle>
            <a:p>
              <a:r>
                <a:t>INTRAMUSCULAR</a:t>
              </a:r>
            </a:p>
          </p:txBody>
        </p:sp>
        <p:sp>
          <p:nvSpPr>
            <p:cNvPr id="505" name="INTRAVENOUS"/>
            <p:cNvSpPr txBox="1"/>
            <p:nvPr/>
          </p:nvSpPr>
          <p:spPr>
            <a:xfrm>
              <a:off x="805135" y="907693"/>
              <a:ext cx="1877552" cy="372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2000">
                  <a:solidFill>
                    <a:srgbClr val="FF0000"/>
                  </a:solidFill>
                  <a:latin typeface="Rockwell"/>
                  <a:ea typeface="Rockwell"/>
                  <a:cs typeface="Rockwell"/>
                  <a:sym typeface="Rockwell"/>
                </a:defRPr>
              </a:lvl1pPr>
            </a:lstStyle>
            <a:p>
              <a:r>
                <a:t>INTRAVENOUS</a:t>
              </a:r>
            </a:p>
          </p:txBody>
        </p:sp>
      </p:grpSp>
      <p:sp>
        <p:nvSpPr>
          <p:cNvPr id="507" name="Oral route:…"/>
          <p:cNvSpPr txBox="1"/>
          <p:nvPr/>
        </p:nvSpPr>
        <p:spPr>
          <a:xfrm>
            <a:off x="1219200" y="5029200"/>
            <a:ext cx="6016127" cy="1148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tabLst>
                <a:tab pos="469900" algn="l"/>
                <a:tab pos="749300" algn="l"/>
              </a:tabLst>
              <a:defRPr u="sng">
                <a:latin typeface="Rockwell"/>
                <a:ea typeface="Rockwell"/>
                <a:cs typeface="Rockwell"/>
                <a:sym typeface="Rockwell"/>
              </a:defRPr>
            </a:pPr>
            <a:r>
              <a:t>Oral route</a:t>
            </a:r>
            <a:r>
              <a:rPr u="none"/>
              <a:t>:	</a:t>
            </a:r>
          </a:p>
          <a:p>
            <a:pPr defTabSz="914400">
              <a:buSzPct val="100000"/>
              <a:buChar char="•"/>
              <a:tabLst>
                <a:tab pos="469900" algn="l"/>
                <a:tab pos="749300" algn="l"/>
              </a:tabLst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t> 	slowest absorption into circulation </a:t>
            </a:r>
          </a:p>
          <a:p>
            <a:pPr defTabSz="914400">
              <a:buSzPct val="100000"/>
              <a:buChar char="•"/>
              <a:tabLst>
                <a:tab pos="469900" algn="l"/>
                <a:tab pos="749300" algn="l"/>
              </a:tabLst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t> 	absorption may be affected by food in the alimentary canal</a:t>
            </a:r>
          </a:p>
          <a:p>
            <a:pPr defTabSz="914400">
              <a:buSzPct val="100000"/>
              <a:buChar char="•"/>
              <a:tabLst>
                <a:tab pos="469900" algn="l"/>
                <a:tab pos="749300" algn="l"/>
              </a:tabLst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t> 	first-pass metabolism in the liver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ide effe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Side effects</a:t>
            </a:r>
          </a:p>
        </p:txBody>
      </p:sp>
      <p:sp>
        <p:nvSpPr>
          <p:cNvPr id="510" name="EPS - based on D2 receptor occupancy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322325" indent="-322325" defTabSz="429768">
              <a:lnSpc>
                <a:spcPct val="90000"/>
              </a:lnSpc>
              <a:defRPr sz="3008"/>
            </a:pPr>
            <a:r>
              <a:rPr dirty="0"/>
              <a:t>EPS - based on D2 receptor occupancy </a:t>
            </a:r>
          </a:p>
          <a:p>
            <a:pPr marL="322325" indent="-322325" defTabSz="429768">
              <a:lnSpc>
                <a:spcPct val="90000"/>
              </a:lnSpc>
              <a:defRPr sz="3008"/>
            </a:pPr>
            <a:r>
              <a:rPr dirty="0"/>
              <a:t>CVS - potential QTc changes</a:t>
            </a:r>
          </a:p>
          <a:p>
            <a:pPr marL="322325" indent="-322325" defTabSz="429768">
              <a:lnSpc>
                <a:spcPct val="90000"/>
              </a:lnSpc>
              <a:defRPr sz="3008"/>
            </a:pPr>
            <a:r>
              <a:rPr dirty="0"/>
              <a:t>Sedation - Histamine blockade</a:t>
            </a:r>
          </a:p>
          <a:p>
            <a:pPr marL="322325" indent="-322325" defTabSz="429768">
              <a:lnSpc>
                <a:spcPct val="90000"/>
              </a:lnSpc>
              <a:defRPr sz="3008"/>
            </a:pPr>
            <a:r>
              <a:rPr dirty="0"/>
              <a:t>Weight gain - H1; 5HT1</a:t>
            </a:r>
          </a:p>
          <a:p>
            <a:pPr marL="322325" indent="-322325" defTabSz="429768">
              <a:lnSpc>
                <a:spcPct val="90000"/>
              </a:lnSpc>
              <a:defRPr sz="3008"/>
            </a:pPr>
            <a:r>
              <a:rPr dirty="0"/>
              <a:t>Hypotension - alpha adrenergic</a:t>
            </a:r>
          </a:p>
          <a:p>
            <a:pPr marL="322325" indent="-322325" defTabSz="429768">
              <a:lnSpc>
                <a:spcPct val="90000"/>
              </a:lnSpc>
              <a:defRPr sz="3008"/>
            </a:pPr>
            <a:r>
              <a:rPr dirty="0"/>
              <a:t>Metabolic - weight gain </a:t>
            </a:r>
          </a:p>
          <a:p>
            <a:pPr marL="322325" indent="-322325" defTabSz="429768">
              <a:lnSpc>
                <a:spcPct val="90000"/>
              </a:lnSpc>
              <a:defRPr sz="3008"/>
            </a:pPr>
            <a:r>
              <a:rPr dirty="0"/>
              <a:t>Hormonal - prolactin production</a:t>
            </a:r>
          </a:p>
          <a:p>
            <a:pPr marL="322325" indent="-322325" defTabSz="429768">
              <a:lnSpc>
                <a:spcPct val="90000"/>
              </a:lnSpc>
              <a:defRPr sz="3008"/>
            </a:pPr>
            <a:r>
              <a:rPr dirty="0"/>
              <a:t>Haematological - esp. clozapine; NMS</a:t>
            </a:r>
          </a:p>
          <a:p>
            <a:pPr marL="322325" indent="-322325" defTabSz="429768">
              <a:lnSpc>
                <a:spcPct val="90000"/>
              </a:lnSpc>
              <a:defRPr sz="3008"/>
            </a:pPr>
            <a:r>
              <a:rPr dirty="0"/>
              <a:t>Seizure threshold effects</a:t>
            </a:r>
          </a:p>
        </p:txBody>
      </p:sp>
      <p:sp>
        <p:nvSpPr>
          <p:cNvPr id="511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63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0" grpId="0" build="p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Antidepressa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Antidepressants</a:t>
            </a:r>
          </a:p>
        </p:txBody>
      </p:sp>
      <p:sp>
        <p:nvSpPr>
          <p:cNvPr id="51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5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64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Antidepressants</a:t>
            </a:r>
          </a:p>
        </p:txBody>
      </p:sp>
      <p:sp>
        <p:nvSpPr>
          <p:cNvPr id="518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  <a:defRPr sz="2900"/>
            </a:pPr>
            <a:r>
              <a:rPr dirty="0"/>
              <a:t>There are different classes of antidepressants</a:t>
            </a:r>
          </a:p>
          <a:p>
            <a:pPr>
              <a:spcBef>
                <a:spcPts val="600"/>
              </a:spcBef>
              <a:defRPr sz="2900"/>
            </a:pPr>
            <a:r>
              <a:rPr dirty="0"/>
              <a:t>Anxiety, OCD, depression, eating disorders, dysthymia and negative symptoms</a:t>
            </a:r>
          </a:p>
          <a:p>
            <a:pPr>
              <a:spcBef>
                <a:spcPts val="600"/>
              </a:spcBef>
              <a:defRPr sz="2900"/>
            </a:pPr>
            <a:r>
              <a:rPr dirty="0"/>
              <a:t>Presynaptic reuptake inhibition; inhibit synaptic MAO or blockade of presynaptic reuptake of noradrenaline or serotonin</a:t>
            </a:r>
          </a:p>
          <a:p>
            <a:pPr>
              <a:spcBef>
                <a:spcPts val="600"/>
              </a:spcBef>
              <a:defRPr sz="2900"/>
            </a:pPr>
            <a:r>
              <a:rPr dirty="0"/>
              <a:t>Side effects: EPS, anticholinergic, histamine, autonomic, haematological and others. </a:t>
            </a:r>
          </a:p>
        </p:txBody>
      </p:sp>
      <p:sp>
        <p:nvSpPr>
          <p:cNvPr id="519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65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" grpId="0" build="p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Types of antidepressant</a:t>
            </a:r>
          </a:p>
        </p:txBody>
      </p:sp>
      <p:sp>
        <p:nvSpPr>
          <p:cNvPr id="524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500"/>
              </a:spcBef>
              <a:defRPr sz="2400" b="1"/>
            </a:pPr>
            <a:r>
              <a:rPr dirty="0"/>
              <a:t>SSRIs</a:t>
            </a:r>
            <a:r>
              <a:rPr b="0" dirty="0"/>
              <a:t> – stop reuptake of 5HT into the synaptic cleft (e.g. prozac)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 b="1"/>
            </a:pPr>
            <a:r>
              <a:rPr dirty="0"/>
              <a:t>Noradrenaline reuptake inhibitors </a:t>
            </a:r>
            <a:r>
              <a:rPr b="0" dirty="0"/>
              <a:t>– stops reuptake of NA (e.g. raboxetine)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 b="1"/>
            </a:pPr>
            <a:r>
              <a:rPr dirty="0"/>
              <a:t>Noradrenaline and specific serotenergic antidepressants </a:t>
            </a:r>
            <a:r>
              <a:rPr b="0" dirty="0"/>
              <a:t>– block alpha 2 adrenergic receptors – increasing 5HT and NA (mirtazepine)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 b="1"/>
            </a:pPr>
            <a:r>
              <a:rPr dirty="0"/>
              <a:t>Serotonin NA reuptake inhibitors </a:t>
            </a:r>
            <a:r>
              <a:rPr b="0" dirty="0"/>
              <a:t>– dual blockade (venlafaxine)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 b="1"/>
            </a:pPr>
            <a:r>
              <a:rPr dirty="0"/>
              <a:t> TCAs </a:t>
            </a:r>
            <a:r>
              <a:rPr b="0" dirty="0"/>
              <a:t>– block NA and 5HT but also work at other receptor sites – (amitryptiline) 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 b="1"/>
            </a:pPr>
            <a:r>
              <a:rPr dirty="0"/>
              <a:t>MAOIs </a:t>
            </a:r>
            <a:r>
              <a:rPr b="0" dirty="0"/>
              <a:t>– inhibit MAO that is used to degrade 5HT and NA (phenelzine)</a:t>
            </a:r>
          </a:p>
        </p:txBody>
      </p:sp>
      <p:sp>
        <p:nvSpPr>
          <p:cNvPr id="525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66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" grpId="0" build="p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Efficacy</a:t>
            </a:r>
          </a:p>
        </p:txBody>
      </p:sp>
      <p:sp>
        <p:nvSpPr>
          <p:cNvPr id="530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NICE advocate the use of antidepressant medication for depression for moderate-severe depressive episodes</a:t>
            </a:r>
            <a:r>
              <a:rPr dirty="0" smtClean="0"/>
              <a:t>.</a:t>
            </a:r>
            <a:endParaRPr lang="en-GB" dirty="0" smtClean="0"/>
          </a:p>
          <a:p>
            <a:r>
              <a:rPr lang="en-GB" dirty="0" smtClean="0"/>
              <a:t>Also OCD; PTSD; anxiety and eating disorders</a:t>
            </a:r>
            <a:endParaRPr dirty="0"/>
          </a:p>
        </p:txBody>
      </p:sp>
      <p:sp>
        <p:nvSpPr>
          <p:cNvPr id="531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67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" grpId="0" build="p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MAO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MAOIs</a:t>
            </a:r>
          </a:p>
        </p:txBody>
      </p:sp>
      <p:sp>
        <p:nvSpPr>
          <p:cNvPr id="534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68</a:t>
            </a:fld>
            <a:endParaRPr/>
          </a:p>
        </p:txBody>
      </p:sp>
      <p:pic>
        <p:nvPicPr>
          <p:cNvPr id="535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850" y="1646237"/>
            <a:ext cx="4629150" cy="4479926"/>
          </a:xfrm>
          <a:prstGeom prst="rect">
            <a:avLst/>
          </a:prstGeom>
          <a:ln w="12700">
            <a:miter lim="400000"/>
          </a:ln>
        </p:spPr>
      </p:pic>
      <p:sp>
        <p:nvSpPr>
          <p:cNvPr id="536" name="MAOIs block the degradation of noradrenaline (NA) and 5-HT by MAO-A…"/>
          <p:cNvSpPr txBox="1"/>
          <p:nvPr/>
        </p:nvSpPr>
        <p:spPr>
          <a:xfrm>
            <a:off x="4953000" y="1989137"/>
            <a:ext cx="3886200" cy="3046988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9" rIns="45719">
            <a:spAutoFit/>
          </a:bodyPr>
          <a:lstStyle/>
          <a:p>
            <a:pPr marL="190500" indent="-190500" defTabSz="914400">
              <a:buSzPct val="100000"/>
              <a:buChar char="•"/>
              <a:tabLst>
                <a:tab pos="190500" algn="l"/>
              </a:tabLst>
              <a:defRPr sz="24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MAOIs block the degradation of noradrenaline (NA) and 5-HT by MAO-A</a:t>
            </a:r>
          </a:p>
          <a:p>
            <a:pPr marL="190500" indent="-190500" defTabSz="914400">
              <a:buSzPct val="100000"/>
              <a:buChar char="•"/>
              <a:tabLst>
                <a:tab pos="190500" algn="l"/>
              </a:tabLst>
              <a:defRPr sz="24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Increased concentration of transmitter in terminal        increased receptor stimulation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Reuptake inhibito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Reuptake inhibitors</a:t>
            </a:r>
          </a:p>
        </p:txBody>
      </p:sp>
      <p:sp>
        <p:nvSpPr>
          <p:cNvPr id="5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69</a:t>
            </a:fld>
            <a:endParaRPr/>
          </a:p>
        </p:txBody>
      </p:sp>
      <p:pic>
        <p:nvPicPr>
          <p:cNvPr id="540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300" y="1219200"/>
            <a:ext cx="3844925" cy="4000500"/>
          </a:xfrm>
          <a:prstGeom prst="rect">
            <a:avLst/>
          </a:prstGeom>
          <a:ln w="12700">
            <a:miter lim="400000"/>
          </a:ln>
        </p:spPr>
      </p:pic>
      <p:sp>
        <p:nvSpPr>
          <p:cNvPr id="541" name="Line"/>
          <p:cNvSpPr/>
          <p:nvPr/>
        </p:nvSpPr>
        <p:spPr>
          <a:xfrm flipH="1">
            <a:off x="3670299" y="2666999"/>
            <a:ext cx="1219201" cy="1219202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542" name="Line"/>
          <p:cNvSpPr/>
          <p:nvPr/>
        </p:nvSpPr>
        <p:spPr>
          <a:xfrm flipH="1">
            <a:off x="3594099" y="3429000"/>
            <a:ext cx="1143002" cy="609600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543" name="X"/>
          <p:cNvSpPr txBox="1"/>
          <p:nvPr/>
        </p:nvSpPr>
        <p:spPr>
          <a:xfrm>
            <a:off x="3365500" y="3810000"/>
            <a:ext cx="324257" cy="421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2400" b="1">
                <a:solidFill>
                  <a:srgbClr val="FF0000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X</a:t>
            </a:r>
          </a:p>
        </p:txBody>
      </p:sp>
      <p:sp>
        <p:nvSpPr>
          <p:cNvPr id="544" name="MONOAMINE…"/>
          <p:cNvSpPr txBox="1"/>
          <p:nvPr/>
        </p:nvSpPr>
        <p:spPr>
          <a:xfrm>
            <a:off x="4660900" y="1600200"/>
            <a:ext cx="1958911" cy="956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MONOAMINE</a:t>
            </a:r>
          </a:p>
          <a:p>
            <a:pPr defTabSz="914400"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TRANSPORTER</a:t>
            </a:r>
          </a:p>
          <a:p>
            <a:pPr defTabSz="914400"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(uptake site)</a:t>
            </a:r>
          </a:p>
        </p:txBody>
      </p:sp>
      <p:sp>
        <p:nvSpPr>
          <p:cNvPr id="545" name="UPTAKE…"/>
          <p:cNvSpPr txBox="1"/>
          <p:nvPr/>
        </p:nvSpPr>
        <p:spPr>
          <a:xfrm>
            <a:off x="4813300" y="2895600"/>
            <a:ext cx="1397581" cy="664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UPTAKE</a:t>
            </a:r>
          </a:p>
          <a:p>
            <a:pPr defTabSz="914400"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INHIBITOR</a:t>
            </a:r>
          </a:p>
        </p:txBody>
      </p:sp>
      <p:sp>
        <p:nvSpPr>
          <p:cNvPr id="546" name="Uptake inhibitors block the re-uptake of monoamine transmitters into nerve terminals.…"/>
          <p:cNvSpPr txBox="1"/>
          <p:nvPr/>
        </p:nvSpPr>
        <p:spPr>
          <a:xfrm>
            <a:off x="4737100" y="3886200"/>
            <a:ext cx="4038600" cy="2614930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9" rIns="45719">
            <a:spAutoFit/>
          </a:bodyPr>
          <a:lstStyle/>
          <a:p>
            <a:pPr marL="190500" indent="-190500" defTabSz="914400">
              <a:buSzPct val="100000"/>
              <a:buChar char="•"/>
              <a:tabLst>
                <a:tab pos="190500" algn="l"/>
              </a:tabLst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Uptake inhibitors block the re-uptake of monoamine transmitters into nerve terminals.</a:t>
            </a:r>
          </a:p>
          <a:p>
            <a:pPr marL="190500" indent="-190500" defTabSz="914400">
              <a:buSzPct val="100000"/>
              <a:buChar char="•"/>
              <a:tabLst>
                <a:tab pos="190500" algn="l"/>
              </a:tabLst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increased concentration of transmitter in synapse        increased receptor stimulation </a:t>
            </a:r>
          </a:p>
          <a:p>
            <a:pPr marL="190500" indent="-190500" defTabSz="914400">
              <a:buSzPct val="100000"/>
              <a:buChar char="•"/>
              <a:tabLst>
                <a:tab pos="190500" algn="l"/>
              </a:tabLst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TCAs block NA and 5-HT uptake</a:t>
            </a:r>
          </a:p>
          <a:p>
            <a:pPr marL="190500" indent="-190500" defTabSz="914400">
              <a:buSzPct val="100000"/>
              <a:buChar char="•"/>
              <a:tabLst>
                <a:tab pos="190500" algn="l"/>
              </a:tabLst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SSRIs block 5-HT uptake</a:t>
            </a:r>
          </a:p>
          <a:p>
            <a:pPr marL="190500" indent="-190500" defTabSz="914400">
              <a:buSzPct val="100000"/>
              <a:buChar char="•"/>
              <a:tabLst>
                <a:tab pos="190500" algn="l"/>
              </a:tabLst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NARIs block NA uptake</a:t>
            </a:r>
          </a:p>
        </p:txBody>
      </p:sp>
      <p:sp>
        <p:nvSpPr>
          <p:cNvPr id="547" name="Text"/>
          <p:cNvSpPr txBox="1"/>
          <p:nvPr/>
        </p:nvSpPr>
        <p:spPr>
          <a:xfrm>
            <a:off x="4302882" y="3249930"/>
            <a:ext cx="538236" cy="3581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endParaRPr/>
          </a:p>
        </p:txBody>
      </p:sp>
      <p:sp>
        <p:nvSpPr>
          <p:cNvPr id="548" name="https://www.youtube.com/watch?v=ocSptPUBbuo"/>
          <p:cNvSpPr txBox="1"/>
          <p:nvPr/>
        </p:nvSpPr>
        <p:spPr>
          <a:xfrm>
            <a:off x="164096" y="6501130"/>
            <a:ext cx="5328678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https://www.youtube.com/watch?v=ocSptPUBbuo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Your experiences and thoughts.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Your experiences and thoughts..</a:t>
            </a:r>
          </a:p>
        </p:txBody>
      </p:sp>
      <p:sp>
        <p:nvSpPr>
          <p:cNvPr id="137" name="What have you observed in relation to use of medication on psychological functioning?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182562" indent="-182562" defTabSz="914400">
              <a:lnSpc>
                <a:spcPct val="90000"/>
              </a:lnSpc>
              <a:spcBef>
                <a:spcPts val="1200"/>
              </a:spcBef>
              <a:buClr>
                <a:srgbClr val="9E3611"/>
              </a:buClr>
              <a:buSzPct val="85000"/>
              <a:buFontTx/>
              <a:buChar char="▪"/>
              <a:defRPr sz="2800">
                <a:latin typeface="Rockwell"/>
                <a:ea typeface="Rockwell"/>
                <a:cs typeface="Rockwell"/>
                <a:sym typeface="Rockwell"/>
              </a:defRPr>
            </a:pPr>
            <a:r>
              <a:t>What have you observed in relation to use of medication on psychological functioning?</a:t>
            </a:r>
          </a:p>
          <a:p>
            <a:pPr marL="182562" indent="-182562" defTabSz="914400">
              <a:lnSpc>
                <a:spcPct val="90000"/>
              </a:lnSpc>
              <a:spcBef>
                <a:spcPts val="1200"/>
              </a:spcBef>
              <a:buClr>
                <a:srgbClr val="9E3611"/>
              </a:buClr>
              <a:buSzTx/>
              <a:buFont typeface="Wingdings"/>
              <a:buNone/>
              <a:defRPr sz="2800"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  <a:p>
            <a:pPr marL="182562" indent="-182562" defTabSz="914400">
              <a:lnSpc>
                <a:spcPct val="90000"/>
              </a:lnSpc>
              <a:spcBef>
                <a:spcPts val="1200"/>
              </a:spcBef>
              <a:buClr>
                <a:srgbClr val="9E3611"/>
              </a:buClr>
              <a:buSzPct val="85000"/>
              <a:buFontTx/>
              <a:buChar char="▪"/>
              <a:defRPr sz="2800">
                <a:latin typeface="Rockwell"/>
                <a:ea typeface="Rockwell"/>
                <a:cs typeface="Rockwell"/>
                <a:sym typeface="Rockwell"/>
              </a:defRPr>
            </a:pPr>
            <a:r>
              <a:t>Discuss in pairs and share experiences</a:t>
            </a:r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12"/>
          </p:nvPr>
        </p:nvSpPr>
        <p:spPr>
          <a:xfrm>
            <a:off x="8502739" y="6404292"/>
            <a:ext cx="184061" cy="269241"/>
          </a:xfrm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7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Use of antidepressa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Use of antidepressants</a:t>
            </a:r>
          </a:p>
        </p:txBody>
      </p:sp>
      <p:sp>
        <p:nvSpPr>
          <p:cNvPr id="551" name="MAOIs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786384">
              <a:spcBef>
                <a:spcPts val="0"/>
              </a:spcBef>
              <a:buSzTx/>
              <a:buFontTx/>
              <a:buNone/>
              <a:defRPr sz="172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MAOIs</a:t>
            </a:r>
          </a:p>
          <a:p>
            <a:pPr marL="0" indent="0" defTabSz="786384">
              <a:spcBef>
                <a:spcPts val="0"/>
              </a:spcBef>
              <a:buSzTx/>
              <a:buFontTx/>
              <a:buNone/>
              <a:defRPr sz="86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0" indent="0" defTabSz="786384">
              <a:spcBef>
                <a:spcPts val="0"/>
              </a:spcBef>
              <a:buSzTx/>
              <a:buFontTx/>
              <a:buNone/>
              <a:defRPr sz="172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Rarely used as first-line treatment of depression</a:t>
            </a:r>
          </a:p>
          <a:p>
            <a:pPr marL="0" indent="0" defTabSz="786384">
              <a:spcBef>
                <a:spcPts val="0"/>
              </a:spcBef>
              <a:buSzTx/>
              <a:buFontTx/>
              <a:buNone/>
              <a:defRPr sz="172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May be helpful in some anxiety disorders and ‘atypical depression’ </a:t>
            </a:r>
          </a:p>
          <a:p>
            <a:pPr marL="0" indent="0" defTabSz="786384">
              <a:spcBef>
                <a:spcPts val="0"/>
              </a:spcBef>
              <a:buSzTx/>
              <a:buFontTx/>
              <a:buNone/>
              <a:defRPr sz="172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0" indent="0" defTabSz="786384">
              <a:spcBef>
                <a:spcPts val="0"/>
              </a:spcBef>
              <a:buSzTx/>
              <a:buFontTx/>
              <a:buNone/>
              <a:defRPr sz="172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TCAs</a:t>
            </a:r>
          </a:p>
          <a:p>
            <a:pPr marL="0" indent="0" defTabSz="786384">
              <a:spcBef>
                <a:spcPts val="0"/>
              </a:spcBef>
              <a:buSzTx/>
              <a:buFontTx/>
              <a:buNone/>
              <a:defRPr sz="86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0" indent="0" defTabSz="786384">
              <a:spcBef>
                <a:spcPts val="0"/>
              </a:spcBef>
              <a:buSzTx/>
              <a:buFontTx/>
              <a:buNone/>
              <a:defRPr sz="172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Moderate/severe depressive illness, anxiety and OCD</a:t>
            </a:r>
          </a:p>
          <a:p>
            <a:pPr marL="0" indent="0" defTabSz="786384">
              <a:spcBef>
                <a:spcPts val="0"/>
              </a:spcBef>
              <a:buSzTx/>
              <a:buFontTx/>
              <a:buNone/>
              <a:defRPr sz="172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SSRIs and SNRIs preferable, due to better side-effect profile</a:t>
            </a:r>
          </a:p>
          <a:p>
            <a:pPr marL="0" indent="0" defTabSz="786384">
              <a:spcBef>
                <a:spcPts val="0"/>
              </a:spcBef>
              <a:buSzTx/>
              <a:buFontTx/>
              <a:buNone/>
              <a:defRPr sz="172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 low doses, used to manage chronic pain and sleep</a:t>
            </a:r>
          </a:p>
          <a:p>
            <a:pPr marL="0" indent="0" defTabSz="786384">
              <a:spcBef>
                <a:spcPts val="0"/>
              </a:spcBef>
              <a:buSzTx/>
              <a:buFontTx/>
              <a:buNone/>
              <a:defRPr sz="172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0" indent="0" defTabSz="786384">
              <a:spcBef>
                <a:spcPts val="0"/>
              </a:spcBef>
              <a:buSzTx/>
              <a:buFontTx/>
              <a:buNone/>
              <a:defRPr sz="172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SSRIs</a:t>
            </a:r>
            <a:r>
              <a:rPr b="0"/>
              <a:t> (also SNRIs)</a:t>
            </a:r>
          </a:p>
          <a:p>
            <a:pPr marL="0" indent="0" defTabSz="786384">
              <a:spcBef>
                <a:spcPts val="0"/>
              </a:spcBef>
              <a:buSzTx/>
              <a:buFontTx/>
              <a:buNone/>
              <a:defRPr sz="86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0" indent="0" defTabSz="786384">
              <a:spcBef>
                <a:spcPts val="0"/>
              </a:spcBef>
              <a:buSzTx/>
              <a:buFontTx/>
              <a:buNone/>
              <a:defRPr sz="172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Moderate/severe depressive illness</a:t>
            </a:r>
          </a:p>
          <a:p>
            <a:pPr marL="0" indent="0" defTabSz="786384">
              <a:spcBef>
                <a:spcPts val="0"/>
              </a:spcBef>
              <a:buSzTx/>
              <a:buFontTx/>
              <a:buNone/>
              <a:defRPr sz="172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Some anxiety disorders (especially panic disorder and OCD)</a:t>
            </a:r>
          </a:p>
          <a:p>
            <a:pPr marL="0" indent="0" defTabSz="786384">
              <a:spcBef>
                <a:spcPts val="0"/>
              </a:spcBef>
              <a:buSzTx/>
              <a:buFontTx/>
              <a:buNone/>
              <a:defRPr sz="172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PTSD</a:t>
            </a:r>
          </a:p>
          <a:p>
            <a:pPr marL="0" indent="0" defTabSz="786384">
              <a:spcBef>
                <a:spcPts val="0"/>
              </a:spcBef>
              <a:buSzTx/>
              <a:buFontTx/>
              <a:buNone/>
              <a:defRPr sz="172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0" indent="0" defTabSz="786384">
              <a:spcBef>
                <a:spcPts val="0"/>
              </a:spcBef>
              <a:buSzTx/>
              <a:buFontTx/>
              <a:buNone/>
              <a:defRPr sz="86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0" indent="0" defTabSz="786384">
              <a:spcBef>
                <a:spcPts val="0"/>
              </a:spcBef>
              <a:buSzTx/>
              <a:buFontTx/>
              <a:buNone/>
              <a:defRPr sz="172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N.B delayed onset of therapeutic action (usually 2-4 weeks)</a:t>
            </a:r>
          </a:p>
        </p:txBody>
      </p:sp>
      <p:sp>
        <p:nvSpPr>
          <p:cNvPr id="552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70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Typical side effects of antidepressa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384047">
              <a:defRPr sz="3696"/>
            </a:lvl1pPr>
          </a:lstStyle>
          <a:p>
            <a:r>
              <a:t>Typical side effects of antidepressants</a:t>
            </a:r>
          </a:p>
        </p:txBody>
      </p:sp>
      <p:sp>
        <p:nvSpPr>
          <p:cNvPr id="555" name="TRICYCLICS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127635" indent="-127635" defTabSz="612648">
              <a:spcBef>
                <a:spcPts val="500"/>
              </a:spcBef>
              <a:buSzTx/>
              <a:buFontTx/>
              <a:buNone/>
              <a:defRPr sz="1608" b="1">
                <a:solidFill>
                  <a:srgbClr val="9E3611"/>
                </a:solidFill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TRICYCLICS</a:t>
            </a:r>
          </a:p>
          <a:p>
            <a:pPr marL="342900" indent="-342900" defTabSz="612648">
              <a:spcBef>
                <a:spcPts val="500"/>
              </a:spcBef>
              <a:defRPr sz="1608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Dry mouth, urinary hesitancy, constipation, erectile dysfunction, blurred vision, weight gain, photosensitivity.</a:t>
            </a:r>
          </a:p>
          <a:p>
            <a:pPr marL="342900" indent="-342900" defTabSz="612648">
              <a:spcBef>
                <a:spcPts val="500"/>
              </a:spcBef>
              <a:defRPr sz="1608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Postural hypotension, tachycardia and arrhythmias </a:t>
            </a:r>
          </a:p>
          <a:p>
            <a:pPr marL="342900" indent="-342900" defTabSz="612648">
              <a:spcBef>
                <a:spcPts val="500"/>
              </a:spcBef>
              <a:defRPr sz="1608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Memory impairment</a:t>
            </a:r>
          </a:p>
          <a:p>
            <a:pPr marL="342900" indent="-342900" defTabSz="612648">
              <a:spcBef>
                <a:spcPts val="500"/>
              </a:spcBef>
              <a:defRPr sz="1608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Sedation and weight gain</a:t>
            </a:r>
          </a:p>
          <a:p>
            <a:pPr marL="127635" indent="-127635" defTabSz="612648">
              <a:spcBef>
                <a:spcPts val="400"/>
              </a:spcBef>
              <a:buSzTx/>
              <a:buFontTx/>
              <a:buNone/>
              <a:defRPr sz="1608">
                <a:latin typeface="Rockwell"/>
                <a:ea typeface="Rockwell"/>
                <a:cs typeface="Rockwell"/>
                <a:sym typeface="Rockwell"/>
              </a:defRPr>
            </a:pPr>
            <a:endParaRPr dirty="0"/>
          </a:p>
          <a:p>
            <a:pPr marL="127635" indent="-127635" defTabSz="612648">
              <a:spcBef>
                <a:spcPts val="500"/>
              </a:spcBef>
              <a:buSzTx/>
              <a:buFontTx/>
              <a:buNone/>
              <a:defRPr sz="1608" b="1">
                <a:solidFill>
                  <a:srgbClr val="9E3611"/>
                </a:solidFill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SSRIs</a:t>
            </a:r>
          </a:p>
          <a:p>
            <a:pPr marL="127635" indent="-127635" defTabSz="612648">
              <a:spcBef>
                <a:spcPts val="500"/>
              </a:spcBef>
              <a:defRPr sz="1608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Sexual dysfunction, insomnia, agitation, headache, weight loss and serotonin syndrome  </a:t>
            </a:r>
          </a:p>
          <a:p>
            <a:pPr marL="127635" indent="-127635" defTabSz="612648">
              <a:spcBef>
                <a:spcPts val="500"/>
              </a:spcBef>
              <a:defRPr sz="1608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Nausea (usually disappears on continued use)</a:t>
            </a:r>
          </a:p>
          <a:p>
            <a:pPr marL="127635" indent="-127635" defTabSz="612648">
              <a:spcBef>
                <a:spcPts val="500"/>
              </a:spcBef>
              <a:buFontTx/>
              <a:defRPr sz="1608">
                <a:latin typeface="Rockwell"/>
                <a:ea typeface="Rockwell"/>
                <a:cs typeface="Rockwell"/>
                <a:sym typeface="Rockwell"/>
              </a:defRPr>
            </a:pPr>
            <a:endParaRPr dirty="0"/>
          </a:p>
          <a:p>
            <a:pPr marL="0" indent="0" defTabSz="612648">
              <a:spcBef>
                <a:spcPts val="500"/>
              </a:spcBef>
              <a:buSzTx/>
              <a:buFontTx/>
              <a:buNone/>
              <a:defRPr sz="1608" b="1">
                <a:solidFill>
                  <a:schemeClr val="accent2">
                    <a:satOff val="-4966"/>
                    <a:lumOff val="-10549"/>
                  </a:schemeClr>
                </a:solidFill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MAOIs</a:t>
            </a:r>
          </a:p>
          <a:p>
            <a:pPr marL="127635" indent="-127635" defTabSz="612648">
              <a:spcBef>
                <a:spcPts val="500"/>
              </a:spcBef>
              <a:defRPr sz="1608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hypertensive crisis</a:t>
            </a:r>
          </a:p>
          <a:p>
            <a:pPr marL="127635" indent="-127635" defTabSz="612648">
              <a:spcBef>
                <a:spcPts val="500"/>
              </a:spcBef>
              <a:defRPr sz="1608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priapism (trazadone)</a:t>
            </a:r>
          </a:p>
          <a:p>
            <a:pPr marL="127635" indent="-127635" defTabSz="612648">
              <a:spcBef>
                <a:spcPts val="500"/>
              </a:spcBef>
              <a:defRPr sz="1608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hepatic dysfunction (nefazadone)</a:t>
            </a:r>
          </a:p>
        </p:txBody>
      </p:sp>
      <p:sp>
        <p:nvSpPr>
          <p:cNvPr id="556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71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5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5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" grpId="0" build="p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anxiolyt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anxiolytics</a:t>
            </a:r>
          </a:p>
        </p:txBody>
      </p:sp>
      <p:sp>
        <p:nvSpPr>
          <p:cNvPr id="559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72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Anxiolytics and hypnotics</a:t>
            </a:r>
          </a:p>
        </p:txBody>
      </p:sp>
      <p:sp>
        <p:nvSpPr>
          <p:cNvPr id="563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Used for anxiety or insomnia </a:t>
            </a:r>
          </a:p>
          <a:p>
            <a:r>
              <a:rPr dirty="0"/>
              <a:t>Enhance GABA neurotransmission </a:t>
            </a:r>
          </a:p>
          <a:p>
            <a:r>
              <a:rPr dirty="0"/>
              <a:t>Abuse potential </a:t>
            </a:r>
          </a:p>
          <a:p>
            <a:r>
              <a:rPr dirty="0"/>
              <a:t>Effect wanes with use (tolerance) and associated with withdrawal symptoms</a:t>
            </a:r>
          </a:p>
          <a:p>
            <a:r>
              <a:rPr dirty="0"/>
              <a:t>Longer term complications becoming more known</a:t>
            </a:r>
          </a:p>
        </p:txBody>
      </p:sp>
      <p:sp>
        <p:nvSpPr>
          <p:cNvPr id="564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73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" grpId="0" build="p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74</a:t>
            </a:fld>
            <a:endParaRPr/>
          </a:p>
        </p:txBody>
      </p:sp>
      <p:grpSp>
        <p:nvGrpSpPr>
          <p:cNvPr id="612" name="Group"/>
          <p:cNvGrpSpPr/>
          <p:nvPr/>
        </p:nvGrpSpPr>
        <p:grpSpPr>
          <a:xfrm>
            <a:off x="1075170" y="304799"/>
            <a:ext cx="7772400" cy="6329364"/>
            <a:chOff x="0" y="0"/>
            <a:chExt cx="7772400" cy="6329362"/>
          </a:xfrm>
        </p:grpSpPr>
        <p:sp>
          <p:nvSpPr>
            <p:cNvPr id="569" name="ANXIOLYTICS AND HYPNOTICS"/>
            <p:cNvSpPr txBox="1"/>
            <p:nvPr/>
          </p:nvSpPr>
          <p:spPr>
            <a:xfrm>
              <a:off x="990600" y="-1"/>
              <a:ext cx="6137037" cy="5440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3200">
                  <a:solidFill>
                    <a:srgbClr val="9E3611"/>
                  </a:solidFill>
                  <a:latin typeface="Rockwell"/>
                  <a:ea typeface="Rockwell"/>
                  <a:cs typeface="Rockwell"/>
                  <a:sym typeface="Rockwell"/>
                </a:defRPr>
              </a:lvl1pPr>
            </a:lstStyle>
            <a:p>
              <a:r>
                <a:t>ANXIOLYTICS AND HYPNOTICS</a:t>
              </a:r>
            </a:p>
          </p:txBody>
        </p:sp>
        <p:sp>
          <p:nvSpPr>
            <p:cNvPr id="570" name="Benzodiazepines and Barbiturates: potentiation of the post-synaptic inhibitory action of γ-aminobutyric acid (GABA)"/>
            <p:cNvSpPr txBox="1"/>
            <p:nvPr/>
          </p:nvSpPr>
          <p:spPr>
            <a:xfrm>
              <a:off x="76200" y="898525"/>
              <a:ext cx="7467600" cy="664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sz="2000">
                  <a:latin typeface="Rockwell"/>
                  <a:ea typeface="Rockwell"/>
                  <a:cs typeface="Rockwell"/>
                  <a:sym typeface="Rockwell"/>
                </a:defRPr>
              </a:lvl1pPr>
            </a:lstStyle>
            <a:p>
              <a:r>
                <a:t>Benzodiazepines and Barbiturates: potentiation of the post-synaptic inhibitory action of γ-aminobutyric acid (GABA) </a:t>
              </a:r>
            </a:p>
          </p:txBody>
        </p:sp>
        <p:sp>
          <p:nvSpPr>
            <p:cNvPr id="571" name="Rectangle"/>
            <p:cNvSpPr/>
            <p:nvPr/>
          </p:nvSpPr>
          <p:spPr>
            <a:xfrm>
              <a:off x="368300" y="1752600"/>
              <a:ext cx="7008813" cy="457676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572" name="Oval"/>
            <p:cNvSpPr/>
            <p:nvPr/>
          </p:nvSpPr>
          <p:spPr>
            <a:xfrm>
              <a:off x="2728912" y="2997200"/>
              <a:ext cx="1722438" cy="1303338"/>
            </a:xfrm>
            <a:prstGeom prst="ellipse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573" name="Rectangle"/>
            <p:cNvSpPr/>
            <p:nvPr/>
          </p:nvSpPr>
          <p:spPr>
            <a:xfrm>
              <a:off x="304800" y="5091112"/>
              <a:ext cx="7178675" cy="830263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574" name="Line"/>
            <p:cNvSpPr/>
            <p:nvPr/>
          </p:nvSpPr>
          <p:spPr>
            <a:xfrm>
              <a:off x="3598862" y="3983037"/>
              <a:ext cx="1589" cy="750889"/>
            </a:xfrm>
            <a:prstGeom prst="line">
              <a:avLst/>
            </a:prstGeom>
            <a:noFill/>
            <a:ln w="222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575" name="Line"/>
            <p:cNvSpPr/>
            <p:nvPr/>
          </p:nvSpPr>
          <p:spPr>
            <a:xfrm rot="10800000" flipH="1">
              <a:off x="3559175" y="4598987"/>
              <a:ext cx="76200" cy="134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0800" y="0"/>
                  </a:lnTo>
                  <a:lnTo>
                    <a:pt x="0" y="21600"/>
                  </a:lnTo>
                </a:path>
              </a:pathLst>
            </a:custGeom>
            <a:noFill/>
            <a:ln w="222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76" name="Cl"/>
            <p:cNvSpPr txBox="1"/>
            <p:nvPr/>
          </p:nvSpPr>
          <p:spPr>
            <a:xfrm>
              <a:off x="4397375" y="4295775"/>
              <a:ext cx="316186" cy="2813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defRPr sz="2000">
                  <a:solidFill>
                    <a:srgbClr val="006600"/>
                  </a:solidFill>
                  <a:latin typeface="Rockwell"/>
                  <a:ea typeface="Rockwell"/>
                  <a:cs typeface="Rockwell"/>
                  <a:sym typeface="Rockwell"/>
                </a:defRPr>
              </a:lvl1pPr>
            </a:lstStyle>
            <a:p>
              <a:r>
                <a:t>Cl </a:t>
              </a:r>
            </a:p>
          </p:txBody>
        </p:sp>
        <p:sp>
          <p:nvSpPr>
            <p:cNvPr id="577" name="-"/>
            <p:cNvSpPr txBox="1"/>
            <p:nvPr/>
          </p:nvSpPr>
          <p:spPr>
            <a:xfrm>
              <a:off x="4716462" y="4191000"/>
              <a:ext cx="127001" cy="2813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defRPr sz="2000">
                  <a:solidFill>
                    <a:srgbClr val="006600"/>
                  </a:solidFill>
                  <a:latin typeface="Rockwell"/>
                  <a:ea typeface="Rockwell"/>
                  <a:cs typeface="Rockwell"/>
                  <a:sym typeface="Rockwell"/>
                </a:defRPr>
              </a:lvl1pPr>
            </a:lstStyle>
            <a:p>
              <a:r>
                <a:t>-</a:t>
              </a:r>
            </a:p>
          </p:txBody>
        </p:sp>
        <p:sp>
          <p:nvSpPr>
            <p:cNvPr id="578" name="Rectangle"/>
            <p:cNvSpPr/>
            <p:nvPr/>
          </p:nvSpPr>
          <p:spPr>
            <a:xfrm>
              <a:off x="3451225" y="4987925"/>
              <a:ext cx="838200" cy="368301"/>
            </a:xfrm>
            <a:prstGeom prst="rect">
              <a:avLst/>
            </a:prstGeom>
            <a:solidFill>
              <a:srgbClr val="000000"/>
            </a:solidFill>
            <a:ln w="4763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579" name="Circle"/>
            <p:cNvSpPr/>
            <p:nvPr/>
          </p:nvSpPr>
          <p:spPr>
            <a:xfrm>
              <a:off x="3559175" y="4929187"/>
              <a:ext cx="138113" cy="138113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580" name="Line"/>
            <p:cNvSpPr/>
            <p:nvPr/>
          </p:nvSpPr>
          <p:spPr>
            <a:xfrm>
              <a:off x="3622675" y="5299075"/>
              <a:ext cx="1588" cy="25241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581" name="Line"/>
            <p:cNvSpPr/>
            <p:nvPr/>
          </p:nvSpPr>
          <p:spPr>
            <a:xfrm>
              <a:off x="3622675" y="5540374"/>
              <a:ext cx="698501" cy="158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582" name="Line"/>
            <p:cNvSpPr/>
            <p:nvPr/>
          </p:nvSpPr>
          <p:spPr>
            <a:xfrm rot="10800000" flipH="1">
              <a:off x="4208462" y="5513387"/>
              <a:ext cx="112713" cy="55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1080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83" name="Rectangle"/>
            <p:cNvSpPr/>
            <p:nvPr/>
          </p:nvSpPr>
          <p:spPr>
            <a:xfrm>
              <a:off x="4859337" y="4964112"/>
              <a:ext cx="312738" cy="195263"/>
            </a:xfrm>
            <a:prstGeom prst="rect">
              <a:avLst/>
            </a:prstGeom>
            <a:solidFill>
              <a:srgbClr val="000080"/>
            </a:solidFill>
            <a:ln w="4763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584" name="Rectangle"/>
            <p:cNvSpPr/>
            <p:nvPr/>
          </p:nvSpPr>
          <p:spPr>
            <a:xfrm>
              <a:off x="4959350" y="4941887"/>
              <a:ext cx="74613" cy="1143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585" name="Line"/>
            <p:cNvSpPr/>
            <p:nvPr/>
          </p:nvSpPr>
          <p:spPr>
            <a:xfrm>
              <a:off x="3194050" y="2078037"/>
              <a:ext cx="1588" cy="99536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586" name="Line"/>
            <p:cNvSpPr/>
            <p:nvPr/>
          </p:nvSpPr>
          <p:spPr>
            <a:xfrm flipV="1">
              <a:off x="3967162" y="2078037"/>
              <a:ext cx="1588" cy="98425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587" name="Rectangle"/>
            <p:cNvSpPr/>
            <p:nvPr/>
          </p:nvSpPr>
          <p:spPr>
            <a:xfrm>
              <a:off x="3206750" y="2941637"/>
              <a:ext cx="754063" cy="1508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588" name="Rectangle"/>
            <p:cNvSpPr/>
            <p:nvPr/>
          </p:nvSpPr>
          <p:spPr>
            <a:xfrm>
              <a:off x="3441700" y="2922587"/>
              <a:ext cx="373063" cy="1460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589" name="GABA"/>
            <p:cNvSpPr txBox="1"/>
            <p:nvPr/>
          </p:nvSpPr>
          <p:spPr>
            <a:xfrm>
              <a:off x="3198812" y="3657600"/>
              <a:ext cx="804380" cy="3183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defRPr sz="2200">
                  <a:solidFill>
                    <a:srgbClr val="006600"/>
                  </a:solidFill>
                  <a:latin typeface="Rockwell"/>
                  <a:ea typeface="Rockwell"/>
                  <a:cs typeface="Rockwell"/>
                  <a:sym typeface="Rockwell"/>
                </a:defRPr>
              </a:lvl1pPr>
            </a:lstStyle>
            <a:p>
              <a:r>
                <a:t>GABA</a:t>
              </a:r>
            </a:p>
          </p:txBody>
        </p:sp>
        <p:sp>
          <p:nvSpPr>
            <p:cNvPr id="590" name="opens"/>
            <p:cNvSpPr txBox="1"/>
            <p:nvPr/>
          </p:nvSpPr>
          <p:spPr>
            <a:xfrm>
              <a:off x="3698875" y="5583237"/>
              <a:ext cx="427509" cy="1956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defRPr sz="1400">
                  <a:solidFill>
                    <a:srgbClr val="006600"/>
                  </a:solidFill>
                  <a:latin typeface="Rockwell"/>
                  <a:ea typeface="Rockwell"/>
                  <a:cs typeface="Rockwell"/>
                  <a:sym typeface="Rockwell"/>
                </a:defRPr>
              </a:lvl1pPr>
            </a:lstStyle>
            <a:p>
              <a:r>
                <a:t>opens</a:t>
              </a:r>
            </a:p>
          </p:txBody>
        </p:sp>
        <p:sp>
          <p:nvSpPr>
            <p:cNvPr id="591" name="Rectangle"/>
            <p:cNvSpPr/>
            <p:nvPr/>
          </p:nvSpPr>
          <p:spPr>
            <a:xfrm>
              <a:off x="2051050" y="4999037"/>
              <a:ext cx="447675" cy="360363"/>
            </a:xfrm>
            <a:prstGeom prst="rect">
              <a:avLst/>
            </a:prstGeom>
            <a:solidFill>
              <a:srgbClr val="008000"/>
            </a:solidFill>
            <a:ln w="4763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592" name="Rectangle"/>
            <p:cNvSpPr/>
            <p:nvPr/>
          </p:nvSpPr>
          <p:spPr>
            <a:xfrm>
              <a:off x="2174875" y="4954587"/>
              <a:ext cx="254000" cy="13176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593" name="Square"/>
            <p:cNvSpPr/>
            <p:nvPr/>
          </p:nvSpPr>
          <p:spPr>
            <a:xfrm>
              <a:off x="2298700" y="5060950"/>
              <a:ext cx="130175" cy="1254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594" name="Line"/>
            <p:cNvSpPr/>
            <p:nvPr/>
          </p:nvSpPr>
          <p:spPr>
            <a:xfrm>
              <a:off x="2516187" y="5294312"/>
              <a:ext cx="839788" cy="15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595" name="Line"/>
            <p:cNvSpPr/>
            <p:nvPr/>
          </p:nvSpPr>
          <p:spPr>
            <a:xfrm rot="10800000" flipH="1">
              <a:off x="3243262" y="5265737"/>
              <a:ext cx="112713" cy="55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1080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6" name="BARBITURATES"/>
            <p:cNvSpPr txBox="1"/>
            <p:nvPr/>
          </p:nvSpPr>
          <p:spPr>
            <a:xfrm>
              <a:off x="5430837" y="3767137"/>
              <a:ext cx="1431033" cy="207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defRPr sz="1500">
                  <a:solidFill>
                    <a:srgbClr val="006600"/>
                  </a:solidFill>
                  <a:latin typeface="Rockwell"/>
                  <a:ea typeface="Rockwell"/>
                  <a:cs typeface="Rockwell"/>
                  <a:sym typeface="Rockwell"/>
                </a:defRPr>
              </a:lvl1pPr>
            </a:lstStyle>
            <a:p>
              <a:r>
                <a:t>BARBITURATES</a:t>
              </a:r>
            </a:p>
          </p:txBody>
        </p:sp>
        <p:sp>
          <p:nvSpPr>
            <p:cNvPr id="597" name="BENZODIAZEPINES"/>
            <p:cNvSpPr txBox="1"/>
            <p:nvPr/>
          </p:nvSpPr>
          <p:spPr>
            <a:xfrm>
              <a:off x="712787" y="3863975"/>
              <a:ext cx="1748223" cy="207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defRPr sz="1500">
                  <a:solidFill>
                    <a:srgbClr val="006600"/>
                  </a:solidFill>
                  <a:latin typeface="Rockwell"/>
                  <a:ea typeface="Rockwell"/>
                  <a:cs typeface="Rockwell"/>
                  <a:sym typeface="Rockwell"/>
                </a:defRPr>
              </a:lvl1pPr>
            </a:lstStyle>
            <a:p>
              <a:r>
                <a:t>BENZODIAZEPINES</a:t>
              </a:r>
            </a:p>
          </p:txBody>
        </p:sp>
        <p:sp>
          <p:nvSpPr>
            <p:cNvPr id="598" name="Line"/>
            <p:cNvSpPr/>
            <p:nvPr/>
          </p:nvSpPr>
          <p:spPr>
            <a:xfrm>
              <a:off x="1781174" y="4121150"/>
              <a:ext cx="558802" cy="8651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599" name="Line"/>
            <p:cNvSpPr/>
            <p:nvPr/>
          </p:nvSpPr>
          <p:spPr>
            <a:xfrm rot="10800000" flipH="1">
              <a:off x="2233612" y="4852987"/>
              <a:ext cx="106363" cy="133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394" y="21600"/>
                  </a:moveTo>
                  <a:lnTo>
                    <a:pt x="21600" y="0"/>
                  </a:lnTo>
                  <a:lnTo>
                    <a:pt x="0" y="1566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0" name="Line"/>
            <p:cNvSpPr/>
            <p:nvPr/>
          </p:nvSpPr>
          <p:spPr>
            <a:xfrm flipH="1">
              <a:off x="5010150" y="3992562"/>
              <a:ext cx="1068388" cy="95408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601" name="Line"/>
            <p:cNvSpPr/>
            <p:nvPr/>
          </p:nvSpPr>
          <p:spPr>
            <a:xfrm rot="10800000" flipH="1">
              <a:off x="5010150" y="4827587"/>
              <a:ext cx="130175" cy="119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213"/>
                  </a:moveTo>
                  <a:lnTo>
                    <a:pt x="0" y="0"/>
                  </a:lnTo>
                  <a:lnTo>
                    <a:pt x="12683" y="2160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2" name="amplifies"/>
            <p:cNvSpPr txBox="1"/>
            <p:nvPr/>
          </p:nvSpPr>
          <p:spPr>
            <a:xfrm>
              <a:off x="2584450" y="5338762"/>
              <a:ext cx="674328" cy="1956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defRPr sz="1400">
                  <a:solidFill>
                    <a:srgbClr val="006600"/>
                  </a:solidFill>
                  <a:latin typeface="Rockwell"/>
                  <a:ea typeface="Rockwell"/>
                  <a:cs typeface="Rockwell"/>
                  <a:sym typeface="Rockwell"/>
                </a:defRPr>
              </a:lvl1pPr>
            </a:lstStyle>
            <a:p>
              <a:r>
                <a:t>amplifies</a:t>
              </a:r>
            </a:p>
          </p:txBody>
        </p:sp>
        <p:sp>
          <p:nvSpPr>
            <p:cNvPr id="603" name="Oval"/>
            <p:cNvSpPr/>
            <p:nvPr/>
          </p:nvSpPr>
          <p:spPr>
            <a:xfrm>
              <a:off x="4097337" y="3100387"/>
              <a:ext cx="307976" cy="292101"/>
            </a:xfrm>
            <a:prstGeom prst="ellipse">
              <a:avLst/>
            </a:prstGeom>
            <a:solidFill>
              <a:srgbClr val="0000FF"/>
            </a:solidFill>
            <a:ln w="4763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604" name="Line"/>
            <p:cNvSpPr/>
            <p:nvPr/>
          </p:nvSpPr>
          <p:spPr>
            <a:xfrm flipH="1">
              <a:off x="4014787" y="3094037"/>
              <a:ext cx="396876" cy="366713"/>
            </a:xfrm>
            <a:prstGeom prst="line">
              <a:avLst/>
            </a:prstGeom>
            <a:noFill/>
            <a:ln w="74613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605" name="TRANSPORTER"/>
            <p:cNvSpPr txBox="1"/>
            <p:nvPr/>
          </p:nvSpPr>
          <p:spPr>
            <a:xfrm>
              <a:off x="4476750" y="3246437"/>
              <a:ext cx="1266590" cy="1956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defRPr sz="1400">
                  <a:solidFill>
                    <a:srgbClr val="006600"/>
                  </a:solidFill>
                  <a:latin typeface="Rockwell"/>
                  <a:ea typeface="Rockwell"/>
                  <a:cs typeface="Rockwell"/>
                  <a:sym typeface="Rockwell"/>
                </a:defRPr>
              </a:lvl1pPr>
            </a:lstStyle>
            <a:p>
              <a:r>
                <a:t>TRANSPORTER</a:t>
              </a:r>
            </a:p>
          </p:txBody>
        </p:sp>
        <p:sp>
          <p:nvSpPr>
            <p:cNvPr id="606" name="Rectangle"/>
            <p:cNvSpPr/>
            <p:nvPr/>
          </p:nvSpPr>
          <p:spPr>
            <a:xfrm>
              <a:off x="4346575" y="4953000"/>
              <a:ext cx="512763" cy="1030288"/>
            </a:xfrm>
            <a:prstGeom prst="rect">
              <a:avLst/>
            </a:prstGeom>
            <a:solidFill>
              <a:srgbClr val="000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607" name="Rectangle"/>
            <p:cNvSpPr/>
            <p:nvPr/>
          </p:nvSpPr>
          <p:spPr>
            <a:xfrm>
              <a:off x="4510087" y="4756150"/>
              <a:ext cx="160338" cy="1397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608" name="Line"/>
            <p:cNvSpPr/>
            <p:nvPr/>
          </p:nvSpPr>
          <p:spPr>
            <a:xfrm>
              <a:off x="4584700" y="4570412"/>
              <a:ext cx="3175" cy="1566863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609" name="Line"/>
            <p:cNvSpPr/>
            <p:nvPr/>
          </p:nvSpPr>
          <p:spPr>
            <a:xfrm rot="10800000" flipH="1">
              <a:off x="4548187" y="6003925"/>
              <a:ext cx="77788" cy="13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0884" y="0"/>
                  </a:lnTo>
                  <a:lnTo>
                    <a:pt x="0" y="2160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0" name="Rectangle"/>
            <p:cNvSpPr/>
            <p:nvPr/>
          </p:nvSpPr>
          <p:spPr>
            <a:xfrm>
              <a:off x="0" y="4800600"/>
              <a:ext cx="685800" cy="13716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611" name="Rectangle"/>
            <p:cNvSpPr/>
            <p:nvPr/>
          </p:nvSpPr>
          <p:spPr>
            <a:xfrm>
              <a:off x="6858000" y="4724400"/>
              <a:ext cx="914400" cy="14478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</p:grpSp>
      <p:sp>
        <p:nvSpPr>
          <p:cNvPr id="613" name="https://www.youtube.com/watch?v=Iggk69QMIiQ"/>
          <p:cNvSpPr txBox="1"/>
          <p:nvPr/>
        </p:nvSpPr>
        <p:spPr>
          <a:xfrm>
            <a:off x="211926" y="6386830"/>
            <a:ext cx="5233018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https://www.youtube.com/watch?v=Iggk69QMIiQ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ide effe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Side effects</a:t>
            </a:r>
          </a:p>
        </p:txBody>
      </p:sp>
      <p:sp>
        <p:nvSpPr>
          <p:cNvPr id="616" name="Dependence and tolerance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339470" indent="-339470" defTabSz="452627">
              <a:defRPr sz="3168"/>
            </a:pPr>
            <a:r>
              <a:rPr dirty="0"/>
              <a:t>Dependence and tolerance</a:t>
            </a:r>
          </a:p>
          <a:p>
            <a:pPr marL="339470" indent="-339470" defTabSz="452627">
              <a:defRPr sz="3168"/>
            </a:pPr>
            <a:r>
              <a:rPr dirty="0"/>
              <a:t>Falls</a:t>
            </a:r>
          </a:p>
          <a:p>
            <a:pPr marL="339470" indent="-339470" defTabSz="452627">
              <a:defRPr sz="3168"/>
            </a:pPr>
            <a:r>
              <a:rPr dirty="0"/>
              <a:t>Sedation</a:t>
            </a:r>
          </a:p>
          <a:p>
            <a:pPr marL="339470" indent="-339470" defTabSz="452627">
              <a:defRPr sz="3168"/>
            </a:pPr>
            <a:r>
              <a:rPr dirty="0"/>
              <a:t>Cognitive difficulties</a:t>
            </a:r>
          </a:p>
          <a:p>
            <a:pPr marL="339470" indent="-339470" defTabSz="452627">
              <a:defRPr sz="3168"/>
            </a:pPr>
            <a:r>
              <a:rPr dirty="0"/>
              <a:t>Tremor</a:t>
            </a:r>
          </a:p>
          <a:p>
            <a:pPr marL="339470" indent="-339470" defTabSz="452627">
              <a:defRPr sz="3168"/>
            </a:pPr>
            <a:r>
              <a:rPr dirty="0"/>
              <a:t>Dizziness</a:t>
            </a:r>
          </a:p>
          <a:p>
            <a:pPr marL="339470" indent="-339470" defTabSz="452627">
              <a:defRPr sz="3168"/>
            </a:pPr>
            <a:r>
              <a:rPr dirty="0"/>
              <a:t>Poor coordination</a:t>
            </a:r>
          </a:p>
          <a:p>
            <a:pPr marL="339470" indent="-339470" defTabSz="452627">
              <a:defRPr sz="3168"/>
            </a:pPr>
            <a:r>
              <a:rPr dirty="0"/>
              <a:t>Headaches</a:t>
            </a:r>
          </a:p>
        </p:txBody>
      </p:sp>
      <p:sp>
        <p:nvSpPr>
          <p:cNvPr id="617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75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" grpId="0" build="p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Beta blockers</a:t>
            </a:r>
          </a:p>
        </p:txBody>
      </p:sp>
      <p:sp>
        <p:nvSpPr>
          <p:cNvPr id="620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Not primarily for anxiety but reduce autonomic features</a:t>
            </a:r>
          </a:p>
          <a:p>
            <a:r>
              <a:rPr dirty="0"/>
              <a:t>Cannot be used in asthmatic patients</a:t>
            </a:r>
          </a:p>
        </p:txBody>
      </p:sp>
      <p:sp>
        <p:nvSpPr>
          <p:cNvPr id="621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76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" grpId="0" build="p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Indic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Indications</a:t>
            </a:r>
          </a:p>
        </p:txBody>
      </p:sp>
      <p:sp>
        <p:nvSpPr>
          <p:cNvPr id="626" name="Anxiety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Anxiety</a:t>
            </a:r>
          </a:p>
          <a:p>
            <a:r>
              <a:rPr dirty="0"/>
              <a:t>Alcohol withdrawal</a:t>
            </a:r>
          </a:p>
          <a:p>
            <a:r>
              <a:rPr dirty="0"/>
              <a:t>Epilepsy</a:t>
            </a:r>
          </a:p>
          <a:p>
            <a:r>
              <a:rPr dirty="0"/>
              <a:t>Sedation</a:t>
            </a:r>
          </a:p>
          <a:p>
            <a:r>
              <a:rPr dirty="0"/>
              <a:t>Adjunctive support for other mental disorders</a:t>
            </a:r>
          </a:p>
        </p:txBody>
      </p:sp>
      <p:sp>
        <p:nvSpPr>
          <p:cNvPr id="627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77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6" grpId="0" build="p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TIMULA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STIMULANTS</a:t>
            </a:r>
          </a:p>
        </p:txBody>
      </p:sp>
      <p:sp>
        <p:nvSpPr>
          <p:cNvPr id="63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1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78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Psychostimula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Psychostimulants</a:t>
            </a:r>
          </a:p>
        </p:txBody>
      </p:sp>
      <p:sp>
        <p:nvSpPr>
          <p:cNvPr id="634" name="Used for ADHD treatment; adjunctive antidepressant and narcolepsy.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Used for ADHD treatment; adjunctive antidepressant and narcolepsy.</a:t>
            </a:r>
          </a:p>
          <a:p>
            <a:r>
              <a:rPr dirty="0"/>
              <a:t>Side effects include: dyspepsia, weight loss, growth reduction, dizziness, insomnia, psychosis, nightmares and tics.</a:t>
            </a:r>
          </a:p>
        </p:txBody>
      </p:sp>
      <p:sp>
        <p:nvSpPr>
          <p:cNvPr id="635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79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Favourable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GB" dirty="0" smtClean="0"/>
              <a:t>Is psychopharmacology helpful</a:t>
            </a:r>
            <a:r>
              <a:rPr dirty="0" smtClean="0"/>
              <a:t>?</a:t>
            </a:r>
            <a:endParaRPr dirty="0"/>
          </a:p>
        </p:txBody>
      </p:sp>
      <p:sp>
        <p:nvSpPr>
          <p:cNvPr id="141" name="Quantifiable - and studied more systematically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92500"/>
          </a:bodyPr>
          <a:lstStyle/>
          <a:p>
            <a:pPr marL="312039" indent="-312039" defTabSz="416052">
              <a:spcBef>
                <a:spcPts val="600"/>
              </a:spcBef>
              <a:defRPr sz="2912"/>
            </a:pPr>
            <a:r>
              <a:rPr dirty="0"/>
              <a:t>Quantifiable - and studied more systematically</a:t>
            </a:r>
          </a:p>
          <a:p>
            <a:pPr marL="312039" indent="-312039" defTabSz="416052">
              <a:spcBef>
                <a:spcPts val="600"/>
              </a:spcBef>
              <a:defRPr sz="2912"/>
            </a:pPr>
            <a:r>
              <a:rPr dirty="0"/>
              <a:t>Act quickly to reduce systematic distress</a:t>
            </a:r>
          </a:p>
          <a:p>
            <a:pPr marL="312039" indent="-312039" defTabSz="416052">
              <a:spcBef>
                <a:spcPts val="600"/>
              </a:spcBef>
              <a:defRPr sz="2912"/>
            </a:pPr>
            <a:r>
              <a:rPr dirty="0"/>
              <a:t>Not reliant on individual skill such as psychotherapy</a:t>
            </a:r>
          </a:p>
          <a:p>
            <a:pPr marL="312039" indent="-312039" defTabSz="416052">
              <a:spcBef>
                <a:spcPts val="600"/>
              </a:spcBef>
              <a:defRPr sz="2912"/>
            </a:pPr>
            <a:r>
              <a:rPr dirty="0"/>
              <a:t>Rapid &amp; effective symptom relief, can enable psychotherapy</a:t>
            </a:r>
          </a:p>
          <a:p>
            <a:pPr marL="312039" indent="-312039" defTabSz="416052">
              <a:spcBef>
                <a:spcPts val="600"/>
              </a:spcBef>
              <a:defRPr sz="2912"/>
            </a:pPr>
            <a:r>
              <a:rPr dirty="0"/>
              <a:t>Can be helpful when psychotherapy is inappropriate</a:t>
            </a:r>
          </a:p>
          <a:p>
            <a:pPr marL="312039" indent="-312039" defTabSz="416052">
              <a:spcBef>
                <a:spcPts val="600"/>
              </a:spcBef>
              <a:defRPr sz="2912"/>
            </a:pPr>
            <a:r>
              <a:rPr dirty="0"/>
              <a:t>Not prolonged and expensive and available</a:t>
            </a:r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12"/>
          </p:nvPr>
        </p:nvSpPr>
        <p:spPr>
          <a:xfrm>
            <a:off x="8502739" y="6404292"/>
            <a:ext cx="184061" cy="269241"/>
          </a:xfrm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8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Mode of a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Mode of action</a:t>
            </a:r>
          </a:p>
        </p:txBody>
      </p:sp>
      <p:sp>
        <p:nvSpPr>
          <p:cNvPr id="638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80</a:t>
            </a:fld>
            <a:endParaRPr/>
          </a:p>
        </p:txBody>
      </p:sp>
      <p:grpSp>
        <p:nvGrpSpPr>
          <p:cNvPr id="650" name="Group"/>
          <p:cNvGrpSpPr/>
          <p:nvPr/>
        </p:nvGrpSpPr>
        <p:grpSpPr>
          <a:xfrm>
            <a:off x="1279525" y="1295400"/>
            <a:ext cx="7142545" cy="4347977"/>
            <a:chOff x="0" y="0"/>
            <a:chExt cx="7142544" cy="4347976"/>
          </a:xfrm>
        </p:grpSpPr>
        <p:pic>
          <p:nvPicPr>
            <p:cNvPr id="639" name="image.pdf" descr="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63675" y="0"/>
              <a:ext cx="3844925" cy="4000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0" name="COCAINE"/>
            <p:cNvSpPr txBox="1"/>
            <p:nvPr/>
          </p:nvSpPr>
          <p:spPr>
            <a:xfrm>
              <a:off x="4800600" y="2324100"/>
              <a:ext cx="1120116" cy="3484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>
                  <a:solidFill>
                    <a:srgbClr val="800080"/>
                  </a:solidFill>
                  <a:latin typeface="Rockwell"/>
                  <a:ea typeface="Rockwell"/>
                  <a:cs typeface="Rockwell"/>
                  <a:sym typeface="Rockwell"/>
                </a:defRPr>
              </a:lvl1pPr>
            </a:lstStyle>
            <a:p>
              <a:r>
                <a:t>COCAINE</a:t>
              </a:r>
            </a:p>
          </p:txBody>
        </p:sp>
        <p:sp>
          <p:nvSpPr>
            <p:cNvPr id="641" name="x"/>
            <p:cNvSpPr txBox="1"/>
            <p:nvPr/>
          </p:nvSpPr>
          <p:spPr>
            <a:xfrm>
              <a:off x="4221162" y="2609850"/>
              <a:ext cx="281941" cy="482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2800">
                  <a:solidFill>
                    <a:srgbClr val="800080"/>
                  </a:solidFill>
                  <a:latin typeface="Rockwell"/>
                  <a:ea typeface="Rockwell"/>
                  <a:cs typeface="Rockwell"/>
                  <a:sym typeface="Rockwell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642" name="Line"/>
            <p:cNvSpPr/>
            <p:nvPr/>
          </p:nvSpPr>
          <p:spPr>
            <a:xfrm flipH="1">
              <a:off x="4435474" y="2666999"/>
              <a:ext cx="533402" cy="22860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endParaRPr/>
            </a:p>
          </p:txBody>
        </p:sp>
        <p:sp>
          <p:nvSpPr>
            <p:cNvPr id="643" name="blocks dopamine uptake"/>
            <p:cNvSpPr txBox="1"/>
            <p:nvPr/>
          </p:nvSpPr>
          <p:spPr>
            <a:xfrm>
              <a:off x="4816475" y="2628900"/>
              <a:ext cx="2326070" cy="3484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lvl1pPr>
            </a:lstStyle>
            <a:p>
              <a:r>
                <a:t>blocks dopamine uptake</a:t>
              </a:r>
            </a:p>
          </p:txBody>
        </p:sp>
        <p:sp>
          <p:nvSpPr>
            <p:cNvPr id="644" name="AMPHETAMINE"/>
            <p:cNvSpPr txBox="1"/>
            <p:nvPr/>
          </p:nvSpPr>
          <p:spPr>
            <a:xfrm>
              <a:off x="15875" y="990600"/>
              <a:ext cx="1774885" cy="3484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>
                  <a:solidFill>
                    <a:srgbClr val="000066"/>
                  </a:solidFill>
                  <a:latin typeface="Rockwell"/>
                  <a:ea typeface="Rockwell"/>
                  <a:cs typeface="Rockwell"/>
                  <a:sym typeface="Rockwell"/>
                </a:defRPr>
              </a:lvl1pPr>
            </a:lstStyle>
            <a:p>
              <a:r>
                <a:t>AMPHETAMINE</a:t>
              </a:r>
            </a:p>
          </p:txBody>
        </p:sp>
        <p:sp>
          <p:nvSpPr>
            <p:cNvPr id="645" name="Line"/>
            <p:cNvSpPr/>
            <p:nvPr/>
          </p:nvSpPr>
          <p:spPr>
            <a:xfrm>
              <a:off x="1997075" y="1219200"/>
              <a:ext cx="914400" cy="914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500" y="1800"/>
                    <a:pt x="9000" y="3600"/>
                    <a:pt x="12600" y="7200"/>
                  </a:cubicBezTo>
                  <a:cubicBezTo>
                    <a:pt x="16200" y="10800"/>
                    <a:pt x="20100" y="19200"/>
                    <a:pt x="21600" y="21600"/>
                  </a:cubicBezTo>
                </a:path>
              </a:pathLst>
            </a:custGeom>
            <a:noFill/>
            <a:ln w="22225" cap="flat">
              <a:solidFill>
                <a:srgbClr val="000066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46" name="Line"/>
            <p:cNvSpPr/>
            <p:nvPr/>
          </p:nvSpPr>
          <p:spPr>
            <a:xfrm>
              <a:off x="1997075" y="1371600"/>
              <a:ext cx="533400" cy="685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914" y="1800"/>
                    <a:pt x="11829" y="3600"/>
                    <a:pt x="15429" y="7200"/>
                  </a:cubicBezTo>
                  <a:cubicBezTo>
                    <a:pt x="19029" y="10800"/>
                    <a:pt x="20571" y="19200"/>
                    <a:pt x="21600" y="21600"/>
                  </a:cubicBezTo>
                </a:path>
              </a:pathLst>
            </a:custGeom>
            <a:noFill/>
            <a:ln w="22225" cap="flat">
              <a:solidFill>
                <a:srgbClr val="000066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47" name="promotes dopamine…"/>
            <p:cNvSpPr txBox="1"/>
            <p:nvPr/>
          </p:nvSpPr>
          <p:spPr>
            <a:xfrm>
              <a:off x="0" y="1333500"/>
              <a:ext cx="2027818" cy="6151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r>
                <a:t>promotes dopamine </a:t>
              </a:r>
            </a:p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r>
                <a:t>release</a:t>
              </a:r>
            </a:p>
          </p:txBody>
        </p:sp>
        <p:sp>
          <p:nvSpPr>
            <p:cNvPr id="648" name="D1 receptor"/>
            <p:cNvSpPr txBox="1"/>
            <p:nvPr/>
          </p:nvSpPr>
          <p:spPr>
            <a:xfrm>
              <a:off x="1844675" y="3976687"/>
              <a:ext cx="1151332" cy="371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r>
                <a:t>D</a:t>
              </a:r>
              <a:r>
                <a:rPr baseline="-15999"/>
                <a:t>1</a:t>
              </a:r>
              <a:r>
                <a:t> receptor</a:t>
              </a:r>
            </a:p>
          </p:txBody>
        </p:sp>
        <p:sp>
          <p:nvSpPr>
            <p:cNvPr id="649" name="D2 receptor"/>
            <p:cNvSpPr txBox="1"/>
            <p:nvPr/>
          </p:nvSpPr>
          <p:spPr>
            <a:xfrm>
              <a:off x="3216275" y="3962400"/>
              <a:ext cx="1151332" cy="371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defTabSz="914400">
                <a:defRPr>
                  <a:latin typeface="Rockwell"/>
                  <a:ea typeface="Rockwell"/>
                  <a:cs typeface="Rockwell"/>
                  <a:sym typeface="Rockwell"/>
                </a:defRPr>
              </a:pPr>
              <a:r>
                <a:t>D</a:t>
              </a:r>
              <a:r>
                <a:rPr baseline="-15999"/>
                <a:t>2</a:t>
              </a:r>
              <a:r>
                <a:t> receptor</a:t>
              </a:r>
            </a:p>
          </p:txBody>
        </p:sp>
      </p:grpSp>
      <p:sp>
        <p:nvSpPr>
          <p:cNvPr id="651" name="Mode of action: (probably) promoting dopaminergic transmission in limbic ‘reward circuits’ (mesolimbic dopaminergic pathway)"/>
          <p:cNvSpPr txBox="1"/>
          <p:nvPr/>
        </p:nvSpPr>
        <p:spPr>
          <a:xfrm>
            <a:off x="974725" y="5957887"/>
            <a:ext cx="7788275" cy="664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2000"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Mode of action: (probably) promoting dopaminergic transmission in limbic ‘reward circuits’ (mesolimbic dopaminergic pathway)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MOOD STABILIS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MOOD STABILISERS</a:t>
            </a:r>
          </a:p>
        </p:txBody>
      </p:sp>
      <p:sp>
        <p:nvSpPr>
          <p:cNvPr id="65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5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81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Mood stabilisers</a:t>
            </a:r>
          </a:p>
        </p:txBody>
      </p:sp>
      <p:sp>
        <p:nvSpPr>
          <p:cNvPr id="658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Primarily used in mood disorders</a:t>
            </a:r>
          </a:p>
          <a:p>
            <a:r>
              <a:rPr dirty="0"/>
              <a:t>E.g. lithium</a:t>
            </a:r>
          </a:p>
          <a:p>
            <a:r>
              <a:rPr dirty="0"/>
              <a:t>Lithium is often used as monotherapy but can be used with an antipsychotic </a:t>
            </a:r>
          </a:p>
          <a:p>
            <a:r>
              <a:rPr dirty="0"/>
              <a:t>Lithium has toxicity and a narrow therapeutic index</a:t>
            </a:r>
          </a:p>
          <a:p>
            <a:r>
              <a:rPr dirty="0"/>
              <a:t>Others include carbamazepine and depakote</a:t>
            </a:r>
          </a:p>
        </p:txBody>
      </p:sp>
      <p:sp>
        <p:nvSpPr>
          <p:cNvPr id="659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82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8" grpId="0" build="p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Mood stabilisers</a:t>
            </a:r>
          </a:p>
        </p:txBody>
      </p:sp>
      <p:sp>
        <p:nvSpPr>
          <p:cNvPr id="662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899" indent="-342899">
              <a:defRPr sz="2000" b="1"/>
            </a:pPr>
            <a:r>
              <a:rPr dirty="0"/>
              <a:t>Lithium</a:t>
            </a:r>
          </a:p>
          <a:p>
            <a:pPr marL="285750" indent="-285750"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Multiple actions in CNS; mode of therapeutic effect unknown</a:t>
            </a:r>
          </a:p>
          <a:p>
            <a:pPr marL="285750" indent="-285750"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Low therapeutic index; regular plasma level monitoring is standard practice</a:t>
            </a:r>
          </a:p>
          <a:p>
            <a:pPr marL="285750" indent="-285750"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Side-effects: fine tremor, thirst and polyuria, memory impairment</a:t>
            </a:r>
          </a:p>
          <a:p>
            <a:pPr marL="285750" indent="-285750"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Toxic effects: coarse tremor, vomiting, ataxia, agitation, etc.</a:t>
            </a:r>
          </a:p>
          <a:p>
            <a:pPr marL="285750" indent="-285750"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Monitor kidney and Thyroid functions</a:t>
            </a:r>
          </a:p>
          <a:p>
            <a:pPr marL="285750" indent="-285750"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Maintenance treatment in manic-depressive illness</a:t>
            </a:r>
          </a:p>
          <a:p>
            <a:pPr marL="285750" indent="-285750"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Augmenting antidepressants in refractory depression</a:t>
            </a:r>
          </a:p>
          <a:p>
            <a:pPr marL="285750" indent="-285750">
              <a:defRPr sz="2000">
                <a:latin typeface="Rockwell"/>
                <a:ea typeface="Rockwell"/>
                <a:cs typeface="Rockwell"/>
                <a:sym typeface="Rockwell"/>
              </a:defRPr>
            </a:pPr>
            <a:endParaRPr dirty="0"/>
          </a:p>
          <a:p>
            <a:pPr marL="285750" indent="-285750">
              <a:defRPr sz="2000" b="1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Others</a:t>
            </a:r>
          </a:p>
          <a:p>
            <a:pPr marL="285750" indent="-285750"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Carbamazapine; depakote</a:t>
            </a:r>
          </a:p>
        </p:txBody>
      </p:sp>
      <p:sp>
        <p:nvSpPr>
          <p:cNvPr id="663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83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2" grpId="0" build="p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OPIAT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OPIATES</a:t>
            </a:r>
          </a:p>
        </p:txBody>
      </p:sp>
      <p:sp>
        <p:nvSpPr>
          <p:cNvPr id="66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7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84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Opiat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Opiates</a:t>
            </a:r>
          </a:p>
        </p:txBody>
      </p:sp>
      <p:sp>
        <p:nvSpPr>
          <p:cNvPr id="670" name="Three main classes of opiate receptors: μ, δ, κ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81000" indent="-381000">
              <a:spcBef>
                <a:spcPts val="2500"/>
              </a:spcBef>
              <a:defRPr sz="28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Three main classes of opiate receptors: μ, δ, κ</a:t>
            </a:r>
          </a:p>
          <a:p>
            <a:pPr marL="381000" indent="-381000">
              <a:spcBef>
                <a:spcPts val="2500"/>
              </a:spcBef>
              <a:defRPr sz="28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Act on Enkephalin – peptide neurotransmitter/neuromodulator in limbic system (probably regulates mesolimbic dopaminergic function)</a:t>
            </a:r>
          </a:p>
          <a:p>
            <a:pPr marL="381000" indent="-381000">
              <a:spcBef>
                <a:spcPts val="2500"/>
              </a:spcBef>
              <a:defRPr sz="28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Euphoriant effects – (regulating mesolimbic dopaminergic ‘reward pathways’) </a:t>
            </a:r>
          </a:p>
          <a:p>
            <a:pPr marL="381000" indent="-381000">
              <a:spcBef>
                <a:spcPts val="2500"/>
              </a:spcBef>
              <a:defRPr sz="28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Analgesic effects </a:t>
            </a:r>
          </a:p>
        </p:txBody>
      </p:sp>
      <p:sp>
        <p:nvSpPr>
          <p:cNvPr id="671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85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0" grpId="0" build="p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U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Use</a:t>
            </a:r>
          </a:p>
        </p:txBody>
      </p:sp>
      <p:sp>
        <p:nvSpPr>
          <p:cNvPr id="674" name="Pain relief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Pain relief</a:t>
            </a:r>
          </a:p>
          <a:p>
            <a:r>
              <a:rPr dirty="0"/>
              <a:t>cough suppressant</a:t>
            </a:r>
            <a:endParaRPr dirty="0" smtClean="0"/>
          </a:p>
          <a:p>
            <a:r>
              <a:rPr lang="en-GB" dirty="0" smtClean="0"/>
              <a:t>A</a:t>
            </a:r>
            <a:r>
              <a:rPr dirty="0" smtClean="0"/>
              <a:t>nti </a:t>
            </a:r>
            <a:r>
              <a:rPr dirty="0"/>
              <a:t>motility</a:t>
            </a:r>
          </a:p>
        </p:txBody>
      </p:sp>
      <p:sp>
        <p:nvSpPr>
          <p:cNvPr id="675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86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Side effe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Side effects</a:t>
            </a:r>
          </a:p>
        </p:txBody>
      </p:sp>
      <p:sp>
        <p:nvSpPr>
          <p:cNvPr id="678" name="Peripheral side effects: respiratory depression, constipation, nausea, vomiting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85750" indent="-285750" defTabSz="914400">
              <a:spcBef>
                <a:spcPts val="0"/>
              </a:spcBef>
              <a:buSzTx/>
              <a:buFontTx/>
              <a:buNone/>
              <a:defRPr sz="24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Peripheral side effects: respiratory depression, constipation, nausea, vomiting</a:t>
            </a:r>
          </a:p>
          <a:p>
            <a:pPr marL="285750" indent="-285750" defTabSz="914400">
              <a:spcBef>
                <a:spcPts val="0"/>
              </a:spcBef>
              <a:buSzTx/>
              <a:buFontTx/>
              <a:buNone/>
              <a:defRPr sz="2400">
                <a:latin typeface="Rockwell"/>
                <a:ea typeface="Rockwell"/>
                <a:cs typeface="Rockwell"/>
                <a:sym typeface="Rockwell"/>
              </a:defRPr>
            </a:pPr>
            <a:endParaRPr dirty="0"/>
          </a:p>
          <a:p>
            <a:pPr marL="285750" indent="-285750" defTabSz="914400">
              <a:spcBef>
                <a:spcPts val="0"/>
              </a:spcBef>
              <a:buSzTx/>
              <a:buFontTx/>
              <a:buNone/>
              <a:defRPr sz="24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Central side effects: Sedation, euphoria, occasionally – delirium, hallucinosis (? κ or σ receptor stimulation)</a:t>
            </a:r>
          </a:p>
          <a:p>
            <a:pPr marL="285750" indent="-285750" defTabSz="914400">
              <a:spcBef>
                <a:spcPts val="0"/>
              </a:spcBef>
              <a:buFontTx/>
              <a:defRPr sz="2400">
                <a:latin typeface="Rockwell"/>
                <a:ea typeface="Rockwell"/>
                <a:cs typeface="Rockwell"/>
                <a:sym typeface="Rockwell"/>
              </a:defRPr>
            </a:pPr>
            <a:endParaRPr dirty="0"/>
          </a:p>
          <a:p>
            <a:pPr marL="285750" indent="-285750" defTabSz="914400">
              <a:spcBef>
                <a:spcPts val="0"/>
              </a:spcBef>
              <a:buSzTx/>
              <a:buFontTx/>
              <a:buNone/>
              <a:defRPr sz="24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Tolerance:  Pharmacodynamic tolerance (neuroadaptation) to euphoriant and analgesic effects</a:t>
            </a:r>
          </a:p>
          <a:p>
            <a:pPr marL="285750" indent="-285750" defTabSz="914400">
              <a:spcBef>
                <a:spcPts val="0"/>
              </a:spcBef>
              <a:buFontTx/>
              <a:defRPr sz="2400">
                <a:latin typeface="Rockwell"/>
                <a:ea typeface="Rockwell"/>
                <a:cs typeface="Rockwell"/>
                <a:sym typeface="Rockwell"/>
              </a:defRPr>
            </a:pPr>
            <a:endParaRPr dirty="0"/>
          </a:p>
          <a:p>
            <a:pPr marL="285750" indent="-285750" defTabSz="914400">
              <a:spcBef>
                <a:spcPts val="0"/>
              </a:spcBef>
              <a:buSzTx/>
              <a:buFontTx/>
              <a:buNone/>
              <a:defRPr sz="24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Withdrawal syndrome:  restlessness, craving, anxiety, mydriasis, lacrimation, piloerection (goose flesh’) - ‘cold turkey’</a:t>
            </a:r>
          </a:p>
        </p:txBody>
      </p:sp>
      <p:sp>
        <p:nvSpPr>
          <p:cNvPr id="679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87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8" grpId="0" build="p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why is this relevant to me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why is this relevant to me?</a:t>
            </a:r>
          </a:p>
        </p:txBody>
      </p:sp>
      <p:sp>
        <p:nvSpPr>
          <p:cNvPr id="68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3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88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Your experien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Your experiences</a:t>
            </a:r>
          </a:p>
        </p:txBody>
      </p:sp>
      <p:sp>
        <p:nvSpPr>
          <p:cNvPr id="686" name="What have been your experiences of the use of psychotropic medications in services?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182562" indent="-182562" algn="ctr" defTabSz="914400">
              <a:lnSpc>
                <a:spcPct val="90000"/>
              </a:lnSpc>
              <a:spcBef>
                <a:spcPts val="1200"/>
              </a:spcBef>
              <a:buClr>
                <a:srgbClr val="9E3611"/>
              </a:buClr>
              <a:buSzPct val="85000"/>
              <a:buFontTx/>
              <a:buChar char="▪"/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t>What have been your experiences of the use of psychotropic medications in services?</a:t>
            </a:r>
          </a:p>
          <a:p>
            <a:pPr marL="182562" indent="-182562" algn="ctr" defTabSz="914400">
              <a:lnSpc>
                <a:spcPct val="90000"/>
              </a:lnSpc>
              <a:spcBef>
                <a:spcPts val="1200"/>
              </a:spcBef>
              <a:buClr>
                <a:srgbClr val="9E3611"/>
              </a:buClr>
              <a:buSzPct val="85000"/>
              <a:buFontTx/>
              <a:buChar char="▪"/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t>What context?</a:t>
            </a:r>
          </a:p>
          <a:p>
            <a:pPr marL="182562" indent="-182562" algn="ctr" defTabSz="914400">
              <a:lnSpc>
                <a:spcPct val="90000"/>
              </a:lnSpc>
              <a:spcBef>
                <a:spcPts val="1200"/>
              </a:spcBef>
              <a:buClr>
                <a:srgbClr val="9E3611"/>
              </a:buClr>
              <a:buSzPct val="85000"/>
              <a:buFontTx/>
              <a:buChar char="▪"/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t>What service?</a:t>
            </a:r>
          </a:p>
          <a:p>
            <a:pPr marL="182562" indent="-182562" algn="ctr" defTabSz="914400">
              <a:lnSpc>
                <a:spcPct val="90000"/>
              </a:lnSpc>
              <a:spcBef>
                <a:spcPts val="1200"/>
              </a:spcBef>
              <a:buClr>
                <a:srgbClr val="9E3611"/>
              </a:buClr>
              <a:buSzPct val="85000"/>
              <a:buFontTx/>
              <a:buChar char="▪"/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t>What drugs?</a:t>
            </a:r>
          </a:p>
          <a:p>
            <a:pPr marL="182562" indent="-182562" algn="ctr" defTabSz="914400">
              <a:lnSpc>
                <a:spcPct val="90000"/>
              </a:lnSpc>
              <a:spcBef>
                <a:spcPts val="1200"/>
              </a:spcBef>
              <a:buClr>
                <a:srgbClr val="9E3611"/>
              </a:buClr>
              <a:buSzTx/>
              <a:buFont typeface="Wingdings"/>
              <a:buNone/>
              <a:defRPr sz="2000"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  <a:p>
            <a:pPr marL="182562" indent="-182562" algn="ctr" defTabSz="914400">
              <a:lnSpc>
                <a:spcPct val="90000"/>
              </a:lnSpc>
              <a:spcBef>
                <a:spcPts val="1200"/>
              </a:spcBef>
              <a:buClr>
                <a:srgbClr val="9E3611"/>
              </a:buClr>
              <a:buSzPct val="85000"/>
              <a:buFontTx/>
              <a:buChar char="▪"/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t>What impact have you seen (positive &amp; negative)? </a:t>
            </a:r>
          </a:p>
        </p:txBody>
      </p:sp>
      <p:sp>
        <p:nvSpPr>
          <p:cNvPr id="687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89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Unfavourable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Unhelpful</a:t>
            </a:r>
            <a:r>
              <a:rPr dirty="0" smtClean="0"/>
              <a:t>?</a:t>
            </a:r>
            <a:endParaRPr dirty="0"/>
          </a:p>
        </p:txBody>
      </p:sp>
      <p:sp>
        <p:nvSpPr>
          <p:cNvPr id="145" name="Only psychotherapy can address the complexity of human psychologically functioning.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264032" indent="-264032" defTabSz="352043">
              <a:spcBef>
                <a:spcPts val="500"/>
              </a:spcBef>
              <a:defRPr sz="2464"/>
            </a:pPr>
            <a:r>
              <a:rPr dirty="0"/>
              <a:t>Only psychotherapy can address the complexity of human psychologically functioning. </a:t>
            </a:r>
          </a:p>
          <a:p>
            <a:pPr marL="264032" indent="-264032" defTabSz="352043">
              <a:spcBef>
                <a:spcPts val="500"/>
              </a:spcBef>
              <a:defRPr sz="2464"/>
            </a:pPr>
            <a:r>
              <a:rPr dirty="0"/>
              <a:t>Aimed towards personal growth and autonomy - medications create dependency</a:t>
            </a:r>
          </a:p>
          <a:p>
            <a:pPr marL="264032" indent="-264032" defTabSz="352043">
              <a:spcBef>
                <a:spcPts val="500"/>
              </a:spcBef>
              <a:defRPr sz="2464"/>
            </a:pPr>
            <a:r>
              <a:rPr dirty="0"/>
              <a:t>Free will effected</a:t>
            </a:r>
          </a:p>
          <a:p>
            <a:pPr marL="264032" indent="-264032" defTabSz="352043">
              <a:spcBef>
                <a:spcPts val="500"/>
              </a:spcBef>
              <a:defRPr sz="2464"/>
            </a:pPr>
            <a:r>
              <a:rPr dirty="0"/>
              <a:t>Medications may reduce distress so that people are less motivated to engage in psychotherapy</a:t>
            </a:r>
          </a:p>
          <a:p>
            <a:pPr marL="264032" indent="-264032" defTabSz="352043">
              <a:spcBef>
                <a:spcPts val="500"/>
              </a:spcBef>
              <a:defRPr sz="2464"/>
            </a:pPr>
            <a:r>
              <a:rPr dirty="0"/>
              <a:t>Side effects</a:t>
            </a:r>
          </a:p>
          <a:p>
            <a:pPr marL="264032" indent="-264032" defTabSz="352043">
              <a:spcBef>
                <a:spcPts val="500"/>
              </a:spcBef>
              <a:defRPr sz="2464"/>
            </a:pPr>
            <a:r>
              <a:rPr dirty="0"/>
              <a:t>Do not solve problems, teach coping, or fill empty lives</a:t>
            </a:r>
          </a:p>
          <a:p>
            <a:pPr marL="264032" indent="-264032" defTabSz="352043">
              <a:spcBef>
                <a:spcPts val="500"/>
              </a:spcBef>
              <a:defRPr sz="2464"/>
            </a:pPr>
            <a:r>
              <a:rPr dirty="0"/>
              <a:t>Stimulus response specificity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12"/>
          </p:nvPr>
        </p:nvSpPr>
        <p:spPr>
          <a:xfrm>
            <a:off x="8502739" y="6404292"/>
            <a:ext cx="184061" cy="269241"/>
          </a:xfrm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build="p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Application in psycholog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Application in psychology</a:t>
            </a:r>
          </a:p>
        </p:txBody>
      </p:sp>
      <p:sp>
        <p:nvSpPr>
          <p:cNvPr id="690" name="cognitive ability…"/>
          <p:cNvSpPr txBox="1">
            <a:spLocks noGrp="1"/>
          </p:cNvSpPr>
          <p:nvPr>
            <p:ph type="body" sz="half" idx="1"/>
          </p:nvPr>
        </p:nvSpPr>
        <p:spPr>
          <a:xfrm>
            <a:off x="1003818" y="1600200"/>
            <a:ext cx="4038600" cy="4525963"/>
          </a:xfrm>
          <a:prstGeom prst="rect">
            <a:avLst/>
          </a:prstGeom>
        </p:spPr>
        <p:txBody>
          <a:bodyPr/>
          <a:lstStyle/>
          <a:p>
            <a:r>
              <a:rPr dirty="0"/>
              <a:t>cognitive ability</a:t>
            </a:r>
          </a:p>
          <a:p>
            <a:r>
              <a:rPr dirty="0"/>
              <a:t>functional ability</a:t>
            </a:r>
          </a:p>
          <a:p>
            <a:r>
              <a:rPr dirty="0"/>
              <a:t>dose and benefits</a:t>
            </a:r>
          </a:p>
          <a:p>
            <a:r>
              <a:rPr dirty="0"/>
              <a:t>communication with other professionals</a:t>
            </a:r>
          </a:p>
          <a:p>
            <a:r>
              <a:rPr dirty="0"/>
              <a:t>holistic approach</a:t>
            </a:r>
          </a:p>
          <a:p>
            <a:r>
              <a:rPr dirty="0"/>
              <a:t>informed consent</a:t>
            </a:r>
          </a:p>
        </p:txBody>
      </p:sp>
      <p:sp>
        <p:nvSpPr>
          <p:cNvPr id="6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90</a:t>
            </a:fld>
            <a:endParaRPr/>
          </a:p>
        </p:txBody>
      </p:sp>
      <p:sp>
        <p:nvSpPr>
          <p:cNvPr id="692" name="secondary psychological effects…"/>
          <p:cNvSpPr txBox="1"/>
          <p:nvPr/>
        </p:nvSpPr>
        <p:spPr>
          <a:xfrm>
            <a:off x="4919893" y="1600200"/>
            <a:ext cx="4038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rPr dirty="0"/>
              <a:t>secondary psychological effects</a:t>
            </a:r>
          </a:p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rPr dirty="0"/>
              <a:t>diagnosis</a:t>
            </a:r>
          </a:p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rPr dirty="0"/>
              <a:t>prognosis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How can an understanding of psychopharmacology help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370331">
              <a:defRPr sz="3564"/>
            </a:lvl1pPr>
          </a:lstStyle>
          <a:p>
            <a:r>
              <a:t>How can an understanding of psychopharmacology help?</a:t>
            </a:r>
          </a:p>
        </p:txBody>
      </p:sp>
      <p:sp>
        <p:nvSpPr>
          <p:cNvPr id="695" name="Review the list on the slide before and discuss why we need to understand these ideas in relation to psychological work.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457200" lvl="1" indent="-182562" defTabSz="914400">
              <a:spcBef>
                <a:spcPts val="400"/>
              </a:spcBef>
              <a:buClr>
                <a:srgbClr val="9E3611"/>
              </a:buClr>
              <a:buSzPct val="85000"/>
              <a:buFontTx/>
              <a:buChar char="▪"/>
              <a:defRPr sz="2800">
                <a:latin typeface="Rockwell"/>
                <a:ea typeface="Rockwell"/>
                <a:cs typeface="Rockwell"/>
                <a:sym typeface="Rockwell"/>
              </a:defRPr>
            </a:pPr>
            <a:r>
              <a:t>Review the list on the slide before and discuss why we need to understand these ideas in relation to psychological work.</a:t>
            </a:r>
          </a:p>
          <a:p>
            <a:pPr marL="457200" lvl="1" indent="-182562" defTabSz="914400">
              <a:spcBef>
                <a:spcPts val="400"/>
              </a:spcBef>
              <a:buClr>
                <a:srgbClr val="9E3611"/>
              </a:buClr>
              <a:buSzPct val="85000"/>
              <a:buFontTx/>
              <a:buChar char="▪"/>
              <a:defRPr sz="2800">
                <a:latin typeface="Rockwell"/>
                <a:ea typeface="Rockwell"/>
                <a:cs typeface="Rockwell"/>
                <a:sym typeface="Rockwell"/>
              </a:defRPr>
            </a:pPr>
            <a:r>
              <a:t>Consider how these issues will impact on your future work</a:t>
            </a:r>
          </a:p>
          <a:p>
            <a:pPr marL="457200" lvl="1" indent="-182562" defTabSz="914400">
              <a:spcBef>
                <a:spcPts val="400"/>
              </a:spcBef>
              <a:buClr>
                <a:srgbClr val="9E3611"/>
              </a:buClr>
              <a:buSzPct val="85000"/>
              <a:buFontTx/>
              <a:buChar char="▪"/>
              <a:defRPr sz="2800">
                <a:latin typeface="Rockwell"/>
                <a:ea typeface="Rockwell"/>
                <a:cs typeface="Rockwell"/>
                <a:sym typeface="Rockwell"/>
              </a:defRPr>
            </a:pPr>
            <a:r>
              <a:t>Present back to the wider group</a:t>
            </a:r>
          </a:p>
        </p:txBody>
      </p:sp>
      <p:sp>
        <p:nvSpPr>
          <p:cNvPr id="696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91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Review pap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Review paper</a:t>
            </a:r>
          </a:p>
        </p:txBody>
      </p:sp>
      <p:sp>
        <p:nvSpPr>
          <p:cNvPr id="699" name="Review the paper in your groups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182562" indent="-182562" defTabSz="914400">
              <a:lnSpc>
                <a:spcPct val="90000"/>
              </a:lnSpc>
              <a:spcBef>
                <a:spcPts val="1200"/>
              </a:spcBef>
              <a:buClr>
                <a:srgbClr val="9E3611"/>
              </a:buClr>
              <a:buSzPct val="85000"/>
              <a:buFontTx/>
              <a:buChar char="▪"/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Review the paper in your groups</a:t>
            </a:r>
          </a:p>
          <a:p>
            <a:pPr marL="457200" lvl="1" indent="-182562" defTabSz="914400">
              <a:spcBef>
                <a:spcPts val="400"/>
              </a:spcBef>
              <a:buClr>
                <a:srgbClr val="9E3611"/>
              </a:buClr>
              <a:buSzPct val="85000"/>
              <a:buFontTx/>
              <a:buChar char="▪"/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Summarise the paper;</a:t>
            </a:r>
          </a:p>
          <a:p>
            <a:pPr marL="457200" lvl="1" indent="-182562" defTabSz="914400">
              <a:spcBef>
                <a:spcPts val="400"/>
              </a:spcBef>
              <a:buClr>
                <a:srgbClr val="9E3611"/>
              </a:buClr>
              <a:buSzPct val="85000"/>
              <a:buFontTx/>
              <a:buChar char="▪"/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Critically appraise</a:t>
            </a:r>
            <a:r>
              <a:rPr dirty="0" smtClean="0"/>
              <a:t> </a:t>
            </a:r>
            <a:r>
              <a:rPr lang="en-GB" dirty="0" smtClean="0"/>
              <a:t>+</a:t>
            </a:r>
            <a:endParaRPr dirty="0" smtClean="0"/>
          </a:p>
          <a:p>
            <a:pPr marL="457200" lvl="1" indent="-182562" defTabSz="914400">
              <a:spcBef>
                <a:spcPts val="400"/>
              </a:spcBef>
              <a:buClr>
                <a:srgbClr val="9E3611"/>
              </a:buClr>
              <a:buSzPct val="85000"/>
              <a:buFontTx/>
              <a:buChar char="▪"/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Provide brief feedback highlighting what the paper tells us we should be aware of / issues</a:t>
            </a:r>
          </a:p>
        </p:txBody>
      </p:sp>
      <p:sp>
        <p:nvSpPr>
          <p:cNvPr id="70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92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Controvers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Controversy</a:t>
            </a:r>
          </a:p>
        </p:txBody>
      </p:sp>
      <p:sp>
        <p:nvSpPr>
          <p:cNvPr id="703" name="Much in the literature around use and side effects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182562" indent="-182562" defTabSz="914400">
              <a:lnSpc>
                <a:spcPct val="90000"/>
              </a:lnSpc>
              <a:spcBef>
                <a:spcPts val="1200"/>
              </a:spcBef>
              <a:buClr>
                <a:srgbClr val="9E3611"/>
              </a:buClr>
              <a:buSzPct val="85000"/>
              <a:buFontTx/>
              <a:buChar char="▪"/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Much in the literature around use and side effects</a:t>
            </a:r>
          </a:p>
          <a:p>
            <a:pPr marL="182562" indent="-182562" defTabSz="914400">
              <a:lnSpc>
                <a:spcPct val="90000"/>
              </a:lnSpc>
              <a:spcBef>
                <a:spcPts val="1200"/>
              </a:spcBef>
              <a:buClr>
                <a:srgbClr val="9E3611"/>
              </a:buClr>
              <a:buSzPct val="85000"/>
              <a:buFontTx/>
              <a:buChar char="▪"/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Historical impact of pharmaceutical companies on use</a:t>
            </a:r>
          </a:p>
          <a:p>
            <a:pPr marL="182562" indent="-182562" defTabSz="914400">
              <a:lnSpc>
                <a:spcPct val="90000"/>
              </a:lnSpc>
              <a:spcBef>
                <a:spcPts val="1200"/>
              </a:spcBef>
              <a:buClr>
                <a:srgbClr val="9E3611"/>
              </a:buClr>
              <a:buSzPct val="85000"/>
              <a:buFontTx/>
              <a:buChar char="▪"/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Often trial and error</a:t>
            </a:r>
          </a:p>
          <a:p>
            <a:pPr marL="182562" indent="-182562" defTabSz="914400">
              <a:lnSpc>
                <a:spcPct val="90000"/>
              </a:lnSpc>
              <a:spcBef>
                <a:spcPts val="1200"/>
              </a:spcBef>
              <a:buClr>
                <a:srgbClr val="9E3611"/>
              </a:buClr>
              <a:buSzPct val="85000"/>
              <a:buFontTx/>
              <a:buChar char="▪"/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Polypharmacy and overuse</a:t>
            </a:r>
          </a:p>
          <a:p>
            <a:pPr marL="182562" indent="-182562" defTabSz="914400">
              <a:lnSpc>
                <a:spcPct val="90000"/>
              </a:lnSpc>
              <a:spcBef>
                <a:spcPts val="1200"/>
              </a:spcBef>
              <a:buClr>
                <a:srgbClr val="9E3611"/>
              </a:buClr>
              <a:buSzPct val="85000"/>
              <a:buFontTx/>
              <a:buChar char="▪"/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Complicated literature on different populations</a:t>
            </a:r>
          </a:p>
          <a:p>
            <a:pPr marL="182562" indent="-182562" defTabSz="914400">
              <a:lnSpc>
                <a:spcPct val="90000"/>
              </a:lnSpc>
              <a:spcBef>
                <a:spcPts val="1200"/>
              </a:spcBef>
              <a:buClr>
                <a:srgbClr val="9E3611"/>
              </a:buClr>
              <a:buSzPct val="85000"/>
              <a:buFontTx/>
              <a:buChar char="▪"/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Drugs for side effects of drugs</a:t>
            </a:r>
          </a:p>
          <a:p>
            <a:pPr marL="182562" indent="-182562" defTabSz="914400">
              <a:lnSpc>
                <a:spcPct val="90000"/>
              </a:lnSpc>
              <a:spcBef>
                <a:spcPts val="1200"/>
              </a:spcBef>
              <a:buClr>
                <a:srgbClr val="9E3611"/>
              </a:buClr>
              <a:buSzPct val="85000"/>
              <a:buFontTx/>
              <a:buChar char="▪"/>
              <a:defRPr sz="20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Compulsory treatment</a:t>
            </a:r>
          </a:p>
        </p:txBody>
      </p:sp>
      <p:sp>
        <p:nvSpPr>
          <p:cNvPr id="704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93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3" grpId="0" build="p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Your thought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Your thoughts?</a:t>
            </a:r>
          </a:p>
        </p:txBody>
      </p:sp>
      <p:sp>
        <p:nvSpPr>
          <p:cNvPr id="707" name="So what are your thoughts about medications?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36042" indent="-336042" defTabSz="448055">
              <a:defRPr sz="3136"/>
            </a:pPr>
            <a:r>
              <a:rPr dirty="0"/>
              <a:t>So what are your thoughts about medications?</a:t>
            </a:r>
          </a:p>
          <a:p>
            <a:pPr marL="336042" indent="-336042" defTabSz="448055">
              <a:defRPr sz="3136"/>
            </a:pPr>
            <a:r>
              <a:rPr dirty="0"/>
              <a:t>Responsibility: Free will and self determination? Brain neurotransmission?</a:t>
            </a:r>
          </a:p>
          <a:p>
            <a:pPr marL="336042" indent="-336042" defTabSz="448055">
              <a:defRPr sz="3136"/>
            </a:pPr>
            <a:r>
              <a:rPr dirty="0"/>
              <a:t>Can biochemistry be separated from the individual?</a:t>
            </a:r>
          </a:p>
          <a:p>
            <a:pPr marL="336042" indent="-336042" defTabSz="448055">
              <a:defRPr sz="3136"/>
            </a:pPr>
            <a:r>
              <a:rPr dirty="0"/>
              <a:t>Can dependence emerge from psychotropic use and outweigh the benefits of their use?</a:t>
            </a:r>
          </a:p>
        </p:txBody>
      </p:sp>
      <p:sp>
        <p:nvSpPr>
          <p:cNvPr id="708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94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0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" grpId="0" build="p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Society and mental healt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Society and mental health</a:t>
            </a:r>
          </a:p>
        </p:txBody>
      </p:sp>
      <p:sp>
        <p:nvSpPr>
          <p:cNvPr id="711" name="Societal impositions on mental health?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329184" indent="-329184" defTabSz="438911">
              <a:defRPr sz="3072"/>
            </a:pPr>
            <a:r>
              <a:rPr dirty="0"/>
              <a:t>Societal impositions on mental health?</a:t>
            </a:r>
          </a:p>
          <a:p>
            <a:pPr marL="329184" indent="-329184" defTabSz="438911">
              <a:defRPr sz="3072"/>
            </a:pPr>
            <a:r>
              <a:rPr dirty="0"/>
              <a:t>Overly medically driven?</a:t>
            </a:r>
          </a:p>
          <a:p>
            <a:pPr marL="329184" indent="-329184" defTabSz="438911">
              <a:defRPr sz="3072"/>
            </a:pPr>
            <a:r>
              <a:rPr dirty="0"/>
              <a:t>Do patients have the power to refuse medication?</a:t>
            </a:r>
            <a:endParaRPr sz="2688" dirty="0">
              <a:latin typeface="Rockwell"/>
              <a:ea typeface="Rockwell"/>
              <a:cs typeface="Rockwell"/>
              <a:sym typeface="Rockwell"/>
            </a:endParaRPr>
          </a:p>
          <a:p>
            <a:pPr marL="329184" indent="-329184" defTabSz="438911">
              <a:defRPr sz="3072"/>
            </a:pPr>
            <a:r>
              <a:rPr dirty="0"/>
              <a:t>What about the MHA which allows medication to be forcefully delivered even if patient refuses?</a:t>
            </a:r>
            <a:endParaRPr sz="2688" dirty="0">
              <a:latin typeface="Rockwell"/>
              <a:ea typeface="Rockwell"/>
              <a:cs typeface="Rockwell"/>
              <a:sym typeface="Rockwell"/>
            </a:endParaRPr>
          </a:p>
          <a:p>
            <a:pPr marL="329184" indent="-329184" defTabSz="438911">
              <a:defRPr sz="3072"/>
            </a:pPr>
            <a:r>
              <a:rPr dirty="0"/>
              <a:t>What role can psychologists play within this?</a:t>
            </a:r>
          </a:p>
        </p:txBody>
      </p:sp>
      <p:sp>
        <p:nvSpPr>
          <p:cNvPr id="712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95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" grpId="0" build="p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What will you take away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will you take away?</a:t>
            </a:r>
          </a:p>
        </p:txBody>
      </p:sp>
      <p:sp>
        <p:nvSpPr>
          <p:cNvPr id="715" name="summarise what you are going to take away from the session &amp; use in clinical practice?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S</a:t>
            </a:r>
            <a:r>
              <a:rPr dirty="0" smtClean="0"/>
              <a:t>ummarise </a:t>
            </a:r>
            <a:r>
              <a:rPr dirty="0"/>
              <a:t>what you are going to take away from the session &amp; use in clinical practice?</a:t>
            </a:r>
          </a:p>
        </p:txBody>
      </p:sp>
      <p:sp>
        <p:nvSpPr>
          <p:cNvPr id="716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96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I would like to consider psychopharmacology as.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370331">
              <a:defRPr sz="3564" i="1"/>
            </a:lvl1pPr>
          </a:lstStyle>
          <a:p>
            <a:r>
              <a:t>I would like to consider psychopharmacology as..</a:t>
            </a:r>
          </a:p>
        </p:txBody>
      </p:sp>
      <p:sp>
        <p:nvSpPr>
          <p:cNvPr id="719" name="A language for multi professional and patient dialogue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 language for multi professional and patient dialogue</a:t>
            </a:r>
          </a:p>
          <a:p>
            <a:r>
              <a:rPr dirty="0"/>
              <a:t>Complimentary for psychotherapy</a:t>
            </a:r>
          </a:p>
          <a:p>
            <a:r>
              <a:rPr dirty="0"/>
              <a:t>Unhelpful? </a:t>
            </a:r>
          </a:p>
        </p:txBody>
      </p:sp>
      <p:sp>
        <p:nvSpPr>
          <p:cNvPr id="72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97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" grpId="0" build="p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857500"/>
            <a:ext cx="7498080" cy="1143000"/>
          </a:xfrm>
        </p:spPr>
        <p:txBody>
          <a:bodyPr/>
          <a:lstStyle/>
          <a:p>
            <a:r>
              <a:rPr lang="en-GB" dirty="0" smtClean="0"/>
              <a:t>Thanks &amp; any questions?</a:t>
            </a:r>
            <a:endParaRPr lang="en-GB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Recommended read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Recommended reading</a:t>
            </a:r>
          </a:p>
        </p:txBody>
      </p:sp>
      <p:sp>
        <p:nvSpPr>
          <p:cNvPr id="723" name="Muse, M. and Moor, B.J. (Editors) (2012) Handbook of Clinical Psychopharmacology for Psychologists.  Chichester; Wiley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spcBef>
                <a:spcPts val="0"/>
              </a:spcBef>
              <a:buSzTx/>
              <a:buFont typeface="+mj-lt"/>
              <a:buAutoNum type="arabicPeriod"/>
              <a:defRPr sz="18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Muse, M. and Moor, B.J. </a:t>
            </a:r>
            <a:r>
              <a:rPr i="1" dirty="0"/>
              <a:t>(Editors)</a:t>
            </a:r>
            <a:r>
              <a:rPr b="1" dirty="0"/>
              <a:t> </a:t>
            </a:r>
            <a:r>
              <a:rPr dirty="0"/>
              <a:t>(2012) Handbook of Clinical Psychopharmacology for Psychologists.  Chichester; Wiley</a:t>
            </a:r>
          </a:p>
          <a:p>
            <a:pPr defTabSz="914400">
              <a:spcBef>
                <a:spcPts val="0"/>
              </a:spcBef>
              <a:buSzTx/>
              <a:buFont typeface="+mj-lt"/>
              <a:buAutoNum type="arabicPeriod"/>
              <a:defRPr sz="1800">
                <a:latin typeface="Rockwell"/>
                <a:ea typeface="Rockwell"/>
                <a:cs typeface="Rockwell"/>
                <a:sym typeface="Rockwell"/>
              </a:defRPr>
            </a:pPr>
            <a:endParaRPr dirty="0"/>
          </a:p>
          <a:p>
            <a:pPr defTabSz="914400">
              <a:spcBef>
                <a:spcPts val="0"/>
              </a:spcBef>
              <a:buSzTx/>
              <a:buFont typeface="+mj-lt"/>
              <a:buAutoNum type="arabicPeriod"/>
              <a:defRPr sz="18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Leonard, B.E. (2003) Fundamentals of psychopharmacology, 3</a:t>
            </a:r>
            <a:r>
              <a:rPr baseline="30000" dirty="0"/>
              <a:t>rd</a:t>
            </a:r>
            <a:r>
              <a:rPr dirty="0"/>
              <a:t> edn. Wiley, Chichester [good all-round coverage]</a:t>
            </a:r>
          </a:p>
          <a:p>
            <a:pPr defTabSz="914400">
              <a:spcBef>
                <a:spcPts val="0"/>
              </a:spcBef>
              <a:buSzTx/>
              <a:buFont typeface="+mj-lt"/>
              <a:buAutoNum type="arabicPeriod"/>
              <a:defRPr sz="1800">
                <a:latin typeface="Rockwell"/>
                <a:ea typeface="Rockwell"/>
                <a:cs typeface="Rockwell"/>
                <a:sym typeface="Rockwell"/>
              </a:defRPr>
            </a:pPr>
            <a:endParaRPr dirty="0"/>
          </a:p>
          <a:p>
            <a:pPr defTabSz="914400">
              <a:spcBef>
                <a:spcPts val="0"/>
              </a:spcBef>
              <a:buSzTx/>
              <a:buFont typeface="+mj-lt"/>
              <a:buAutoNum type="arabicPeriod"/>
              <a:defRPr sz="18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King, D.J. (2004), ed. Seminars in clinical psychopharmacology. Gaskell, London [good introductory chapters, plus individual chapters on classes of drugs, with clinical emphasis]</a:t>
            </a:r>
          </a:p>
          <a:p>
            <a:pPr defTabSz="914400">
              <a:spcBef>
                <a:spcPts val="0"/>
              </a:spcBef>
              <a:buSzTx/>
              <a:buFont typeface="+mj-lt"/>
              <a:buAutoNum type="arabicPeriod"/>
              <a:defRPr sz="1800">
                <a:latin typeface="Rockwell"/>
                <a:ea typeface="Rockwell"/>
                <a:cs typeface="Rockwell"/>
                <a:sym typeface="Rockwell"/>
              </a:defRPr>
            </a:pPr>
            <a:endParaRPr dirty="0"/>
          </a:p>
          <a:p>
            <a:pPr defTabSz="914400">
              <a:spcBef>
                <a:spcPts val="0"/>
              </a:spcBef>
              <a:buSzTx/>
              <a:buFont typeface="+mj-lt"/>
              <a:buAutoNum type="arabicPeriod"/>
              <a:defRPr sz="18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Levi M. (2007) Basic notes in psychopharmacology. CRC Press [good all round summary]</a:t>
            </a:r>
          </a:p>
          <a:p>
            <a:pPr defTabSz="914400">
              <a:spcBef>
                <a:spcPts val="0"/>
              </a:spcBef>
              <a:buSzTx/>
              <a:buFont typeface="+mj-lt"/>
              <a:buAutoNum type="arabicPeriod"/>
              <a:defRPr sz="1800">
                <a:latin typeface="Rockwell"/>
                <a:ea typeface="Rockwell"/>
                <a:cs typeface="Rockwell"/>
                <a:sym typeface="Rockwell"/>
              </a:defRPr>
            </a:pPr>
            <a:endParaRPr dirty="0"/>
          </a:p>
          <a:p>
            <a:pPr defTabSz="914400">
              <a:spcBef>
                <a:spcPts val="0"/>
              </a:spcBef>
              <a:buSzTx/>
              <a:buFont typeface="+mj-lt"/>
              <a:buAutoNum type="arabicPeriod"/>
              <a:defRPr sz="1800">
                <a:latin typeface="Rockwell"/>
                <a:ea typeface="Rockwell"/>
                <a:cs typeface="Rockwell"/>
                <a:sym typeface="Rockwell"/>
              </a:defRPr>
            </a:pPr>
            <a:r>
              <a:rPr dirty="0"/>
              <a:t>Taylor, David; Paton, Carol; Kapur, Shitij. (2015). The Maudsley Prescribing Guidelines, Twelfth Edition. London: CRC Press. [practical psychopharmacology summaries]</a:t>
            </a:r>
          </a:p>
        </p:txBody>
      </p:sp>
      <p:sp>
        <p:nvSpPr>
          <p:cNvPr id="724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99</a:t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104</TotalTime>
  <Words>4381</Words>
  <Application>Microsoft Macintosh PowerPoint</Application>
  <PresentationFormat>On-screen Show (4:3)</PresentationFormat>
  <Paragraphs>758</Paragraphs>
  <Slides>99</Slides>
  <Notes>22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0" baseType="lpstr">
      <vt:lpstr>Solstice</vt:lpstr>
      <vt:lpstr>Psychopharmacology</vt:lpstr>
      <vt:lpstr>Aims of workshop</vt:lpstr>
      <vt:lpstr>Introduction</vt:lpstr>
      <vt:lpstr>Definitions</vt:lpstr>
      <vt:lpstr>Legal context</vt:lpstr>
      <vt:lpstr>Historical context</vt:lpstr>
      <vt:lpstr>Your experiences and thoughts..</vt:lpstr>
      <vt:lpstr>Is psychopharmacology helpful?</vt:lpstr>
      <vt:lpstr>Unhelpful?</vt:lpstr>
      <vt:lpstr>Psychodynamics of pharmacological treatments</vt:lpstr>
      <vt:lpstr>Neuroanatomy</vt:lpstr>
      <vt:lpstr>Nervous system</vt:lpstr>
      <vt:lpstr>Brain</vt:lpstr>
      <vt:lpstr>Brain</vt:lpstr>
      <vt:lpstr>Structural aspects</vt:lpstr>
      <vt:lpstr>Meninges</vt:lpstr>
      <vt:lpstr>CSF/ Choroid plexus</vt:lpstr>
      <vt:lpstr>Functional systems</vt:lpstr>
      <vt:lpstr>Nervous system</vt:lpstr>
      <vt:lpstr>Slide 20</vt:lpstr>
      <vt:lpstr>Synaptic gap</vt:lpstr>
      <vt:lpstr>Resting and Action Potentials</vt:lpstr>
      <vt:lpstr>Neurotransmitters</vt:lpstr>
      <vt:lpstr>NT systems: basic principles</vt:lpstr>
      <vt:lpstr>NT: basics</vt:lpstr>
      <vt:lpstr>Synaptic actions</vt:lpstr>
      <vt:lpstr>Main neurotransmitters</vt:lpstr>
      <vt:lpstr>Slide 28</vt:lpstr>
      <vt:lpstr>Slide 29</vt:lpstr>
      <vt:lpstr>Slide 30</vt:lpstr>
      <vt:lpstr>Slide 31</vt:lpstr>
      <vt:lpstr>Slide 32</vt:lpstr>
      <vt:lpstr>Psychopharmacology: basics</vt:lpstr>
      <vt:lpstr>Basics</vt:lpstr>
      <vt:lpstr>The Blood Brain Barrier</vt:lpstr>
      <vt:lpstr>The Blood Brain Barrier</vt:lpstr>
      <vt:lpstr>Pharmacokinetic principles</vt:lpstr>
      <vt:lpstr>Slide 38</vt:lpstr>
      <vt:lpstr>Blood concentration</vt:lpstr>
      <vt:lpstr>Slide 40</vt:lpstr>
      <vt:lpstr>Volume of distribution (Vd)</vt:lpstr>
      <vt:lpstr>Slide 42</vt:lpstr>
      <vt:lpstr>Slide 43</vt:lpstr>
      <vt:lpstr>Pharmacodynamic actions</vt:lpstr>
      <vt:lpstr>Receptor types</vt:lpstr>
      <vt:lpstr>Slide 46</vt:lpstr>
      <vt:lpstr>Slide 47</vt:lpstr>
      <vt:lpstr>Slide 48</vt:lpstr>
      <vt:lpstr>Slide 49</vt:lpstr>
      <vt:lpstr>Common drug-receptor complexes</vt:lpstr>
      <vt:lpstr>Receptor actions</vt:lpstr>
      <vt:lpstr>Different types of psychotropic medications</vt:lpstr>
      <vt:lpstr>Psychopharmacological treatment plans </vt:lpstr>
      <vt:lpstr>Dosing</vt:lpstr>
      <vt:lpstr>Specific medication types</vt:lpstr>
      <vt:lpstr>Antipsychotics</vt:lpstr>
      <vt:lpstr>Antipsychotics</vt:lpstr>
      <vt:lpstr>Antipsychotics: schizophrenia</vt:lpstr>
      <vt:lpstr>Dopamine pathways</vt:lpstr>
      <vt:lpstr>Efficacy</vt:lpstr>
      <vt:lpstr>Reasons for non or partial response</vt:lpstr>
      <vt:lpstr>Slide 62</vt:lpstr>
      <vt:lpstr>Side effects</vt:lpstr>
      <vt:lpstr>Antidepressants</vt:lpstr>
      <vt:lpstr>Antidepressants</vt:lpstr>
      <vt:lpstr>Types of antidepressant</vt:lpstr>
      <vt:lpstr>Efficacy</vt:lpstr>
      <vt:lpstr>MAOIs</vt:lpstr>
      <vt:lpstr>Reuptake inhibitors</vt:lpstr>
      <vt:lpstr>Use of antidepressants</vt:lpstr>
      <vt:lpstr>Typical side effects of antidepressants</vt:lpstr>
      <vt:lpstr>anxiolytics</vt:lpstr>
      <vt:lpstr>Anxiolytics and hypnotics</vt:lpstr>
      <vt:lpstr>Slide 74</vt:lpstr>
      <vt:lpstr>Side effects</vt:lpstr>
      <vt:lpstr>Beta blockers</vt:lpstr>
      <vt:lpstr>Indications</vt:lpstr>
      <vt:lpstr>STIMULANTS</vt:lpstr>
      <vt:lpstr>Psychostimulants</vt:lpstr>
      <vt:lpstr>Mode of action</vt:lpstr>
      <vt:lpstr>MOOD STABILISERS</vt:lpstr>
      <vt:lpstr>Mood stabilisers</vt:lpstr>
      <vt:lpstr>Mood stabilisers</vt:lpstr>
      <vt:lpstr>OPIATES</vt:lpstr>
      <vt:lpstr>Opiates</vt:lpstr>
      <vt:lpstr>Use</vt:lpstr>
      <vt:lpstr>Side effects</vt:lpstr>
      <vt:lpstr>why is this relevant to me?</vt:lpstr>
      <vt:lpstr>Your experiences</vt:lpstr>
      <vt:lpstr>Application in psychology</vt:lpstr>
      <vt:lpstr>How can an understanding of psychopharmacology help?</vt:lpstr>
      <vt:lpstr>Review paper</vt:lpstr>
      <vt:lpstr>Controversy</vt:lpstr>
      <vt:lpstr>Your thoughts?</vt:lpstr>
      <vt:lpstr>Society and mental health</vt:lpstr>
      <vt:lpstr>What will you take away?</vt:lpstr>
      <vt:lpstr>I would like to consider psychopharmacology as..</vt:lpstr>
      <vt:lpstr>Thanks &amp; any questions?</vt:lpstr>
      <vt:lpstr>Recommended reading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Psychopharmacology for psychologists</dc:title>
  <dc:subject/>
  <dc:creator/>
  <cp:keywords/>
  <dc:description/>
  <cp:lastModifiedBy>J P</cp:lastModifiedBy>
  <cp:revision>5</cp:revision>
  <cp:lastPrinted>2017-11-09T23:27:15Z</cp:lastPrinted>
  <dcterms:created xsi:type="dcterms:W3CDTF">2017-11-09T23:28:34Z</dcterms:created>
  <dcterms:modified xsi:type="dcterms:W3CDTF">2017-11-09T23:37:54Z</dcterms:modified>
  <cp:category/>
</cp:coreProperties>
</file>